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sldIdLst>
    <p:sldId id="256" r:id="rId2"/>
    <p:sldId id="271" r:id="rId3"/>
    <p:sldId id="270" r:id="rId4"/>
    <p:sldId id="357" r:id="rId5"/>
    <p:sldId id="298" r:id="rId6"/>
    <p:sldId id="297" r:id="rId7"/>
    <p:sldId id="299" r:id="rId8"/>
    <p:sldId id="302" r:id="rId9"/>
    <p:sldId id="303" r:id="rId10"/>
    <p:sldId id="273" r:id="rId11"/>
    <p:sldId id="304" r:id="rId12"/>
    <p:sldId id="274" r:id="rId13"/>
    <p:sldId id="300" r:id="rId14"/>
    <p:sldId id="305" r:id="rId15"/>
    <p:sldId id="275" r:id="rId16"/>
    <p:sldId id="354" r:id="rId17"/>
    <p:sldId id="301" r:id="rId18"/>
    <p:sldId id="296" r:id="rId19"/>
    <p:sldId id="318" r:id="rId20"/>
    <p:sldId id="353" r:id="rId21"/>
    <p:sldId id="295" r:id="rId22"/>
    <p:sldId id="335" r:id="rId23"/>
    <p:sldId id="311" r:id="rId24"/>
    <p:sldId id="334" r:id="rId25"/>
    <p:sldId id="280" r:id="rId26"/>
    <p:sldId id="349" r:id="rId27"/>
    <p:sldId id="350" r:id="rId28"/>
    <p:sldId id="351" r:id="rId29"/>
    <p:sldId id="352" r:id="rId30"/>
    <p:sldId id="355" r:id="rId31"/>
    <p:sldId id="331" r:id="rId32"/>
    <p:sldId id="294" r:id="rId33"/>
    <p:sldId id="310" r:id="rId34"/>
    <p:sldId id="330" r:id="rId35"/>
    <p:sldId id="321" r:id="rId36"/>
    <p:sldId id="278" r:id="rId37"/>
    <p:sldId id="346" r:id="rId38"/>
    <p:sldId id="348" r:id="rId39"/>
    <p:sldId id="347" r:id="rId40"/>
    <p:sldId id="284" r:id="rId41"/>
    <p:sldId id="314" r:id="rId42"/>
    <p:sldId id="312" r:id="rId43"/>
    <p:sldId id="281" r:id="rId44"/>
    <p:sldId id="356" r:id="rId45"/>
    <p:sldId id="360" r:id="rId46"/>
    <p:sldId id="292" r:id="rId47"/>
    <p:sldId id="320" r:id="rId48"/>
    <p:sldId id="319" r:id="rId49"/>
    <p:sldId id="293" r:id="rId50"/>
    <p:sldId id="291" r:id="rId51"/>
    <p:sldId id="276" r:id="rId52"/>
    <p:sldId id="307" r:id="rId53"/>
    <p:sldId id="344" r:id="rId54"/>
    <p:sldId id="336" r:id="rId55"/>
    <p:sldId id="286" r:id="rId56"/>
    <p:sldId id="337" r:id="rId57"/>
    <p:sldId id="341" r:id="rId58"/>
    <p:sldId id="339" r:id="rId59"/>
    <p:sldId id="308" r:id="rId60"/>
    <p:sldId id="315" r:id="rId61"/>
    <p:sldId id="345" r:id="rId62"/>
    <p:sldId id="306" r:id="rId63"/>
    <p:sldId id="283" r:id="rId64"/>
    <p:sldId id="268" r:id="rId65"/>
    <p:sldId id="309" r:id="rId66"/>
    <p:sldId id="342" r:id="rId67"/>
    <p:sldId id="317" r:id="rId68"/>
    <p:sldId id="328" r:id="rId69"/>
    <p:sldId id="343" r:id="rId70"/>
    <p:sldId id="322" r:id="rId71"/>
    <p:sldId id="326" r:id="rId72"/>
    <p:sldId id="323" r:id="rId73"/>
    <p:sldId id="324" r:id="rId74"/>
    <p:sldId id="325" r:id="rId75"/>
    <p:sldId id="329" r:id="rId76"/>
    <p:sldId id="327" r:id="rId77"/>
    <p:sldId id="285" r:id="rId78"/>
    <p:sldId id="287" r:id="rId79"/>
    <p:sldId id="258" r:id="rId80"/>
    <p:sldId id="282" r:id="rId81"/>
    <p:sldId id="332" r:id="rId82"/>
    <p:sldId id="361" r:id="rId83"/>
    <p:sldId id="333" r:id="rId8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6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5115E-2012-4148-BC63-13E21E2BA054}" type="datetimeFigureOut">
              <a:rPr lang="nl-NL" smtClean="0"/>
              <a:pPr/>
              <a:t>6-5-2017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83A29-9C6B-4E24-8DBA-565B4FAB2AF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83A29-9C6B-4E24-8DBA-565B4FAB2AF6}" type="slidenum">
              <a:rPr lang="nl-NL" smtClean="0"/>
              <a:pPr/>
              <a:t>80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5F4EF-E22F-4695-9E2A-CCBE079A01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ieslandtravel.com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guru.cz/" TargetMode="External"/><Relationship Id="rId2" Type="http://schemas.openxmlformats.org/officeDocument/2006/relationships/hyperlink" Target="http://www.buienradar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mailto:w@vanvoorstvanbeest.n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dsherbergsneek.nl/" TargetMode="External"/><Relationship Id="rId3" Type="http://schemas.openxmlformats.org/officeDocument/2006/relationships/hyperlink" Target="http://www.galamadammen.nl/" TargetMode="External"/><Relationship Id="rId7" Type="http://schemas.openxmlformats.org/officeDocument/2006/relationships/hyperlink" Target="http://www.hotelstadhouderlijkhof.nl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sthusburdaard.nl/" TargetMode="External"/><Relationship Id="rId5" Type="http://schemas.openxmlformats.org/officeDocument/2006/relationships/hyperlink" Target="http://www.stadsherbergfraneker.nl/" TargetMode="External"/><Relationship Id="rId4" Type="http://schemas.openxmlformats.org/officeDocument/2006/relationships/hyperlink" Target="http://www.hotelhetweeshuis.nl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11 Stedentocht per Sloep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17 – 22 mei 2016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417712"/>
          </a:xfrm>
        </p:spPr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KWV </a:t>
            </a:r>
            <a:r>
              <a:rPr lang="nl-NL" b="1" dirty="0" err="1" smtClean="0">
                <a:solidFill>
                  <a:schemeClr val="tx1"/>
                </a:solidFill>
              </a:rPr>
              <a:t>Loosdrecht</a:t>
            </a:r>
            <a:endParaRPr lang="nl-NL" b="1" dirty="0" smtClean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Afbeelding 3" descr="schilderij fries landschap.jpg"/>
          <p:cNvPicPr>
            <a:picLocks noChangeAspect="1"/>
          </p:cNvPicPr>
          <p:nvPr/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251520" y="332656"/>
            <a:ext cx="8674291" cy="62646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83568" y="1412776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/>
              <a:t>Elfstedentocht per Sloep </a:t>
            </a:r>
          </a:p>
          <a:p>
            <a:pPr algn="ctr"/>
            <a:r>
              <a:rPr lang="nl-NL" sz="3600" b="1" dirty="0" smtClean="0"/>
              <a:t>17 – 22 mei 2016</a:t>
            </a:r>
          </a:p>
          <a:p>
            <a:endParaRPr lang="nl-NL" dirty="0"/>
          </a:p>
        </p:txBody>
      </p:sp>
      <p:pic>
        <p:nvPicPr>
          <p:cNvPr id="6" name="Afbeelding 5" descr="vlaggetje kwv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157192"/>
            <a:ext cx="1353858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De Aankomst: Galamadammen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nl-NL" sz="40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nl-NL" sz="40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nl-NL" sz="40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nl-NL" sz="40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nl-NL" sz="40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nl-NL" sz="5100" b="1" dirty="0" smtClean="0">
                <a:solidFill>
                  <a:srgbClr val="0070C0"/>
                </a:solidFill>
              </a:rPr>
              <a:t>Sloep kan niet van de helling af!</a:t>
            </a:r>
          </a:p>
          <a:p>
            <a:pPr algn="ctr"/>
            <a:endParaRPr lang="nl-NL" b="1" dirty="0" smtClean="0"/>
          </a:p>
          <a:p>
            <a:pPr algn="ctr">
              <a:buNone/>
            </a:pPr>
            <a:r>
              <a:rPr lang="nl-NL" sz="4000" b="1" dirty="0" smtClean="0"/>
              <a:t>Uitgeweken naar </a:t>
            </a:r>
            <a:r>
              <a:rPr lang="nl-NL" sz="4000" b="1" dirty="0" err="1" smtClean="0"/>
              <a:t>Busman</a:t>
            </a:r>
            <a:r>
              <a:rPr lang="nl-NL" sz="4000" b="1" dirty="0" smtClean="0"/>
              <a:t> </a:t>
            </a:r>
          </a:p>
          <a:p>
            <a:pPr algn="ctr">
              <a:buNone/>
            </a:pPr>
            <a:r>
              <a:rPr lang="nl-NL" sz="4000" b="1" dirty="0" smtClean="0"/>
              <a:t>Trailer hele week keurig gestald</a:t>
            </a:r>
          </a:p>
          <a:p>
            <a:pPr algn="ctr">
              <a:buNone/>
            </a:pPr>
            <a:r>
              <a:rPr lang="nl-NL" sz="4000" b="1" dirty="0" smtClean="0"/>
              <a:t>Even van te voren bellen en tijd afspreken</a:t>
            </a:r>
          </a:p>
          <a:p>
            <a:pPr algn="ctr">
              <a:buNone/>
            </a:pPr>
            <a:endParaRPr lang="nl-NL" b="1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12 mei 2017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11 stedentocht per sloep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rgbClr val="FF0000"/>
                </a:solidFill>
              </a:rPr>
              <a:pPr/>
              <a:t>10</a:t>
            </a:fld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7" name="Afbeelding 6" descr="hotel galamadammen luchtopn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196753"/>
            <a:ext cx="5832647" cy="2232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kraan + skutsje jachtwerf busma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-16886" y="-1207"/>
            <a:ext cx="9160886" cy="686850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11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44008" y="566124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Stencil" pitchFamily="82" charset="0"/>
              </a:rPr>
              <a:t>Plat</a:t>
            </a:r>
            <a:r>
              <a:rPr lang="nl-NL" sz="2000" dirty="0" smtClean="0">
                <a:solidFill>
                  <a:schemeClr val="bg1"/>
                </a:solidFill>
                <a:latin typeface="Mistral" pitchFamily="66" charset="0"/>
              </a:rPr>
              <a:t> !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Jachtwerf </a:t>
            </a:r>
            <a:r>
              <a:rPr lang="nl-NL" b="1" dirty="0" err="1" smtClean="0">
                <a:solidFill>
                  <a:srgbClr val="FF0000"/>
                </a:solidFill>
              </a:rPr>
              <a:t>Busman</a:t>
            </a:r>
            <a:r>
              <a:rPr lang="nl-NL" b="1" dirty="0" smtClean="0">
                <a:solidFill>
                  <a:srgbClr val="FF0000"/>
                </a:solidFill>
              </a:rPr>
              <a:t/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sz="1800" b="1" dirty="0" smtClean="0"/>
              <a:t>3 minuten met de auto, 5 minuten met de sloep van Hotel Galamadammen</a:t>
            </a:r>
            <a:endParaRPr lang="nl-NL" sz="1800" b="1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12 mei 2017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11 stedentocht per sloep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tx1"/>
                </a:solidFill>
              </a:rPr>
              <a:pPr/>
              <a:t>12</a:t>
            </a:fld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pPr algn="ctr">
              <a:buNone/>
            </a:pPr>
            <a:endParaRPr lang="nl-NL" sz="2000" dirty="0" smtClean="0"/>
          </a:p>
          <a:p>
            <a:pPr algn="ctr">
              <a:buNone/>
            </a:pPr>
            <a:endParaRPr lang="nl-NL" sz="2000" dirty="0" smtClean="0"/>
          </a:p>
          <a:p>
            <a:pPr algn="ctr">
              <a:buNone/>
            </a:pPr>
            <a:r>
              <a:rPr lang="nl-NL" sz="2000" b="1" dirty="0" err="1" smtClean="0"/>
              <a:t>Ooske</a:t>
            </a:r>
            <a:r>
              <a:rPr lang="nl-NL" sz="2000" b="1" dirty="0" smtClean="0"/>
              <a:t> 4, 8723 EH </a:t>
            </a:r>
            <a:r>
              <a:rPr lang="nl-NL" sz="2000" b="1" dirty="0" err="1" smtClean="0"/>
              <a:t>Koudum</a:t>
            </a:r>
            <a:r>
              <a:rPr lang="nl-NL" sz="2000" b="1" dirty="0" smtClean="0"/>
              <a:t>, telefoon 0514-522004, mobiel: 06-538928</a:t>
            </a:r>
          </a:p>
          <a:p>
            <a:pPr algn="ctr">
              <a:buNone/>
            </a:pPr>
            <a:r>
              <a:rPr lang="nl-NL" sz="2000" b="1" dirty="0" smtClean="0"/>
              <a:t>info@ </a:t>
            </a:r>
            <a:r>
              <a:rPr lang="nl-NL" sz="2000" b="1" dirty="0" err="1" smtClean="0"/>
              <a:t>jachtwerfbusman.nl</a:t>
            </a:r>
            <a:r>
              <a:rPr lang="nl-NL" sz="2000" b="1" dirty="0" smtClean="0"/>
              <a:t> </a:t>
            </a:r>
            <a:endParaRPr lang="nl-NL" sz="2000" b="1" dirty="0"/>
          </a:p>
        </p:txBody>
      </p:sp>
      <p:pic>
        <p:nvPicPr>
          <p:cNvPr id="11" name="Afbeelding 10" descr="haven jachtwerf bus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3672408" cy="2736304"/>
          </a:xfrm>
          <a:prstGeom prst="rect">
            <a:avLst/>
          </a:prstGeom>
        </p:spPr>
      </p:pic>
      <p:pic>
        <p:nvPicPr>
          <p:cNvPr id="12" name="Afbeelding 11" descr="kraan jachtwerf bus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16832"/>
            <a:ext cx="374441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24136"/>
          </a:xfrm>
        </p:spPr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Terras Galamadammen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17 mei terras galamadamm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1000"/>
          </a:blip>
          <a:stretch>
            <a:fillRect/>
          </a:stretch>
        </p:blipFill>
        <p:spPr>
          <a:xfrm>
            <a:off x="1547664" y="908720"/>
            <a:ext cx="6036517" cy="452596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13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39552" y="544522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70C0"/>
                </a:solidFill>
                <a:latin typeface="Mistral" pitchFamily="66" charset="0"/>
              </a:rPr>
              <a:t>     </a:t>
            </a:r>
            <a:r>
              <a:rPr lang="nl-NL" sz="2800" b="1" dirty="0" smtClean="0">
                <a:solidFill>
                  <a:srgbClr val="0070C0"/>
                </a:solidFill>
                <a:latin typeface="Stencil" pitchFamily="82" charset="0"/>
              </a:rPr>
              <a:t>Eén glaasje was niet voldoende!</a:t>
            </a:r>
            <a:endParaRPr lang="nl-NL" sz="2800" b="1" dirty="0">
              <a:solidFill>
                <a:srgbClr val="0070C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bed galamadamm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84808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14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283968" y="260648"/>
            <a:ext cx="5212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  <a:latin typeface="Stencil" pitchFamily="82" charset="0"/>
              </a:rPr>
              <a:t>We hebben gezelligere kamers gezien</a:t>
            </a:r>
            <a:r>
              <a:rPr lang="nl-NL" sz="2000" b="1" dirty="0" smtClean="0">
                <a:solidFill>
                  <a:schemeClr val="bg1"/>
                </a:solidFill>
                <a:latin typeface="Stencil" pitchFamily="82" charset="0"/>
              </a:rPr>
              <a:t>…..</a:t>
            </a:r>
            <a:endParaRPr lang="nl-NL" sz="2000" b="1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457200" y="228918"/>
            <a:ext cx="8229600" cy="607793"/>
          </a:xfrm>
        </p:spPr>
        <p:txBody>
          <a:bodyPr>
            <a:normAutofit fontScale="90000"/>
          </a:bodyPr>
          <a:lstStyle/>
          <a:p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7" name="Tijdelijke aanduiding voor inhoud 6" descr="fries landschap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15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51520" y="1124744"/>
            <a:ext cx="87129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 </a:t>
            </a:r>
            <a:r>
              <a:rPr lang="nl-NL" sz="3600" b="1" dirty="0" smtClean="0">
                <a:solidFill>
                  <a:schemeClr val="bg1"/>
                </a:solidFill>
              </a:rPr>
              <a:t>FAQ 1: Kan je onder alle bruggen door?</a:t>
            </a:r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b="1" dirty="0" smtClean="0"/>
              <a:t>Met een sloep kan je met de kap naar beneden bijna overal onder door.</a:t>
            </a:r>
          </a:p>
          <a:p>
            <a:pPr algn="ctr"/>
            <a:endParaRPr lang="nl-NL" sz="3200" b="1" dirty="0" smtClean="0"/>
          </a:p>
          <a:p>
            <a:pPr algn="ctr"/>
            <a:r>
              <a:rPr lang="nl-NL" sz="3200" b="1" dirty="0" smtClean="0"/>
              <a:t>Hou er rekening mee dat sommige bruggen en sluizen een lunchpauze nemen (12.00-13.00 uur)</a:t>
            </a:r>
          </a:p>
          <a:p>
            <a:pPr algn="ctr"/>
            <a:endParaRPr lang="nl-NL" sz="3200" b="1" dirty="0" smtClean="0"/>
          </a:p>
          <a:p>
            <a:pPr algn="ctr"/>
            <a:r>
              <a:rPr lang="nl-NL" sz="3200" b="1" dirty="0" smtClean="0">
                <a:solidFill>
                  <a:srgbClr val="FF0000"/>
                </a:solidFill>
              </a:rPr>
              <a:t>Maximale hoogte boot 2.40 meter</a:t>
            </a:r>
          </a:p>
          <a:p>
            <a:pPr algn="ctr"/>
            <a:r>
              <a:rPr lang="nl-NL" sz="1600" b="1" dirty="0" smtClean="0">
                <a:solidFill>
                  <a:srgbClr val="FF0000"/>
                </a:solidFill>
              </a:rPr>
              <a:t>(info: Friesland Travel)</a:t>
            </a:r>
            <a:endParaRPr lang="nl-NL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op weg naar burdaar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0" y="0"/>
            <a:ext cx="9144000" cy="684948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16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716016" y="40466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latin typeface="Mistral" pitchFamily="66" charset="0"/>
              </a:rPr>
              <a:t>       </a:t>
            </a:r>
            <a:r>
              <a:rPr lang="nl-NL" sz="3600" b="1" dirty="0" smtClean="0">
                <a:latin typeface="Stencil" pitchFamily="82" charset="0"/>
              </a:rPr>
              <a:t>Dag 2: 18 mei</a:t>
            </a:r>
            <a:endParaRPr lang="nl-NL" sz="3600" b="1" dirty="0">
              <a:latin typeface="Stencil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71600" y="270892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bg1"/>
                </a:solidFill>
              </a:rPr>
              <a:t>Op weg naar Stavoren</a:t>
            </a:r>
          </a:p>
          <a:p>
            <a:pPr algn="ctr"/>
            <a:r>
              <a:rPr lang="nl-NL" sz="3600" b="1" dirty="0" err="1" smtClean="0">
                <a:solidFill>
                  <a:schemeClr val="bg1"/>
                </a:solidFill>
              </a:rPr>
              <a:t>Hindelopen</a:t>
            </a:r>
            <a:r>
              <a:rPr lang="nl-NL" sz="3600" b="1" dirty="0" smtClean="0">
                <a:solidFill>
                  <a:schemeClr val="bg1"/>
                </a:solidFill>
              </a:rPr>
              <a:t>, </a:t>
            </a:r>
            <a:r>
              <a:rPr lang="nl-NL" sz="3600" b="1" dirty="0" err="1" smtClean="0">
                <a:solidFill>
                  <a:schemeClr val="bg1"/>
                </a:solidFill>
              </a:rPr>
              <a:t>Workum</a:t>
            </a:r>
            <a:r>
              <a:rPr lang="nl-NL" sz="3600" b="1" dirty="0" smtClean="0">
                <a:solidFill>
                  <a:schemeClr val="bg1"/>
                </a:solidFill>
              </a:rPr>
              <a:t> en Bolsward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17</a:t>
            </a:fld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9" name="Tijdelijke aanduiding voor inhoud 8" descr="vrouwtje van stavo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189637" cy="6858000"/>
          </a:xfrm>
        </p:spPr>
      </p:pic>
      <p:sp>
        <p:nvSpPr>
          <p:cNvPr id="7" name="Tekstvak 6"/>
          <p:cNvSpPr txBox="1"/>
          <p:nvPr/>
        </p:nvSpPr>
        <p:spPr>
          <a:xfrm>
            <a:off x="7092280" y="116632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     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0070C0"/>
                </a:solidFill>
              </a:rPr>
              <a:t>Hindelopen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tx1"/>
                </a:solidFill>
              </a:rPr>
              <a:t>elfstedentocht</a:t>
            </a:r>
            <a:r>
              <a:rPr lang="nl-NL" b="1" dirty="0" smtClean="0">
                <a:solidFill>
                  <a:schemeClr val="tx1"/>
                </a:solidFill>
              </a:rPr>
              <a:t>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18</a:t>
            </a:fld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14" name="Tijdelijke aanduiding voor inhoud 13" descr="hindelopen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128" y="1340768"/>
            <a:ext cx="3246262" cy="2232248"/>
          </a:xfrm>
        </p:spPr>
      </p:pic>
      <p:pic>
        <p:nvPicPr>
          <p:cNvPr id="15" name="Afbeelding 14" descr="hindelopen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340768"/>
            <a:ext cx="3112870" cy="2160240"/>
          </a:xfrm>
          <a:prstGeom prst="rect">
            <a:avLst/>
          </a:prstGeom>
        </p:spPr>
      </p:pic>
      <p:pic>
        <p:nvPicPr>
          <p:cNvPr id="17" name="Afbeelding 16" descr="hindelopen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708920"/>
            <a:ext cx="1847850" cy="2466975"/>
          </a:xfrm>
          <a:prstGeom prst="rect">
            <a:avLst/>
          </a:prstGeom>
        </p:spPr>
      </p:pic>
      <p:pic>
        <p:nvPicPr>
          <p:cNvPr id="23" name="Afbeelding 22" descr="hindelopen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5" y="4365104"/>
            <a:ext cx="3096344" cy="2304256"/>
          </a:xfrm>
          <a:prstGeom prst="rect">
            <a:avLst/>
          </a:prstGeom>
        </p:spPr>
      </p:pic>
      <p:pic>
        <p:nvPicPr>
          <p:cNvPr id="32" name="Afbeelding 31" descr="hindelopen 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235" y="4365104"/>
            <a:ext cx="3217645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Tegeltjeswijsheid uit </a:t>
            </a:r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Workum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better de boat los as de ma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2267744" y="1124744"/>
            <a:ext cx="4536504" cy="518457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19</a:t>
            </a:fld>
            <a:endParaRPr lang="nl-N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b="1" dirty="0" smtClean="0">
                <a:solidFill>
                  <a:srgbClr val="FF0000"/>
                </a:solidFill>
              </a:rPr>
              <a:t>De 11 Stedentocht in 7 dagen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1044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nl-NL" sz="2000" b="1" dirty="0" smtClean="0"/>
          </a:p>
          <a:p>
            <a:pPr>
              <a:buNone/>
            </a:pPr>
            <a:r>
              <a:rPr lang="nl-NL" sz="2000" b="1" dirty="0" smtClean="0"/>
              <a:t>   Dag 1:</a:t>
            </a:r>
            <a:r>
              <a:rPr lang="nl-NL" sz="2000" b="1" dirty="0" smtClean="0">
                <a:solidFill>
                  <a:srgbClr val="0070C0"/>
                </a:solidFill>
              </a:rPr>
              <a:t>  </a:t>
            </a:r>
            <a:r>
              <a:rPr lang="nl-NL" sz="2000" b="1" dirty="0" err="1" smtClean="0">
                <a:solidFill>
                  <a:srgbClr val="0070C0"/>
                </a:solidFill>
              </a:rPr>
              <a:t>Loosdrecht</a:t>
            </a:r>
            <a:r>
              <a:rPr lang="nl-NL" sz="2000" b="1" dirty="0" smtClean="0">
                <a:solidFill>
                  <a:srgbClr val="0070C0"/>
                </a:solidFill>
              </a:rPr>
              <a:t> – </a:t>
            </a:r>
            <a:r>
              <a:rPr lang="nl-NL" sz="2000" b="1" dirty="0" err="1" smtClean="0">
                <a:solidFill>
                  <a:srgbClr val="0070C0"/>
                </a:solidFill>
              </a:rPr>
              <a:t>Koudum</a:t>
            </a:r>
            <a:r>
              <a:rPr lang="nl-NL" sz="2000" b="1" dirty="0" smtClean="0">
                <a:solidFill>
                  <a:srgbClr val="0070C0"/>
                </a:solidFill>
              </a:rPr>
              <a:t> (130)</a:t>
            </a:r>
          </a:p>
          <a:p>
            <a:pPr>
              <a:buNone/>
            </a:pPr>
            <a:r>
              <a:rPr lang="nl-NL" sz="2000" b="1" dirty="0" smtClean="0"/>
              <a:t>   Dag 2:</a:t>
            </a:r>
            <a:r>
              <a:rPr lang="nl-NL" sz="2000" b="1" dirty="0" smtClean="0">
                <a:solidFill>
                  <a:srgbClr val="0070C0"/>
                </a:solidFill>
              </a:rPr>
              <a:t>  </a:t>
            </a:r>
            <a:r>
              <a:rPr lang="nl-NL" sz="2000" b="1" dirty="0" err="1" smtClean="0">
                <a:solidFill>
                  <a:srgbClr val="0070C0"/>
                </a:solidFill>
              </a:rPr>
              <a:t>Koudum</a:t>
            </a:r>
            <a:r>
              <a:rPr lang="nl-NL" sz="2000" b="1" dirty="0" smtClean="0">
                <a:solidFill>
                  <a:srgbClr val="0070C0"/>
                </a:solidFill>
              </a:rPr>
              <a:t> – Stavoren – </a:t>
            </a:r>
            <a:r>
              <a:rPr lang="nl-NL" sz="2000" b="1" dirty="0" err="1" smtClean="0">
                <a:solidFill>
                  <a:srgbClr val="0070C0"/>
                </a:solidFill>
              </a:rPr>
              <a:t>Hindelopen</a:t>
            </a:r>
            <a:r>
              <a:rPr lang="nl-NL" sz="2000" b="1" dirty="0" smtClean="0">
                <a:solidFill>
                  <a:srgbClr val="0070C0"/>
                </a:solidFill>
              </a:rPr>
              <a:t> – </a:t>
            </a:r>
          </a:p>
          <a:p>
            <a:pPr>
              <a:buNone/>
            </a:pPr>
            <a:r>
              <a:rPr lang="nl-NL" sz="2000" b="1" dirty="0" smtClean="0">
                <a:solidFill>
                  <a:srgbClr val="0070C0"/>
                </a:solidFill>
              </a:rPr>
              <a:t>                </a:t>
            </a:r>
            <a:r>
              <a:rPr lang="nl-NL" sz="2000" b="1" dirty="0" err="1" smtClean="0">
                <a:solidFill>
                  <a:srgbClr val="0070C0"/>
                </a:solidFill>
              </a:rPr>
              <a:t>Workum</a:t>
            </a:r>
            <a:r>
              <a:rPr lang="nl-NL" sz="2000" b="1" dirty="0" smtClean="0">
                <a:solidFill>
                  <a:srgbClr val="0070C0"/>
                </a:solidFill>
              </a:rPr>
              <a:t> – Bolsward (39)</a:t>
            </a:r>
          </a:p>
          <a:p>
            <a:pPr>
              <a:buNone/>
            </a:pPr>
            <a:r>
              <a:rPr lang="nl-NL" sz="2000" b="1" dirty="0" smtClean="0"/>
              <a:t>   Dag 3:</a:t>
            </a:r>
            <a:r>
              <a:rPr lang="nl-NL" sz="2000" b="1" dirty="0" smtClean="0">
                <a:solidFill>
                  <a:srgbClr val="0070C0"/>
                </a:solidFill>
              </a:rPr>
              <a:t>  Bolsward – Harlingen – </a:t>
            </a:r>
            <a:r>
              <a:rPr lang="nl-NL" sz="2000" b="1" dirty="0" err="1" smtClean="0">
                <a:solidFill>
                  <a:srgbClr val="0070C0"/>
                </a:solidFill>
              </a:rPr>
              <a:t>Franeker</a:t>
            </a:r>
            <a:r>
              <a:rPr lang="nl-NL" sz="2000" b="1" dirty="0" smtClean="0">
                <a:solidFill>
                  <a:srgbClr val="0070C0"/>
                </a:solidFill>
              </a:rPr>
              <a:t> (31)</a:t>
            </a:r>
          </a:p>
          <a:p>
            <a:pPr>
              <a:buNone/>
            </a:pPr>
            <a:r>
              <a:rPr lang="nl-NL" sz="2000" b="1" dirty="0" smtClean="0"/>
              <a:t>   Dag 4:</a:t>
            </a:r>
            <a:r>
              <a:rPr lang="nl-NL" sz="2000" b="1" dirty="0" smtClean="0">
                <a:solidFill>
                  <a:srgbClr val="0070C0"/>
                </a:solidFill>
              </a:rPr>
              <a:t>  </a:t>
            </a:r>
            <a:r>
              <a:rPr lang="nl-NL" sz="2000" b="1" dirty="0" err="1" smtClean="0">
                <a:solidFill>
                  <a:srgbClr val="0070C0"/>
                </a:solidFill>
              </a:rPr>
              <a:t>Franeker</a:t>
            </a:r>
            <a:r>
              <a:rPr lang="nl-NL" sz="2000" b="1" dirty="0" smtClean="0">
                <a:solidFill>
                  <a:srgbClr val="0070C0"/>
                </a:solidFill>
              </a:rPr>
              <a:t> – </a:t>
            </a:r>
            <a:r>
              <a:rPr lang="nl-NL" sz="2000" b="1" dirty="0" err="1" smtClean="0">
                <a:solidFill>
                  <a:srgbClr val="0070C0"/>
                </a:solidFill>
              </a:rPr>
              <a:t>Burdaard</a:t>
            </a:r>
            <a:r>
              <a:rPr lang="nl-NL" sz="2000" b="1" dirty="0" smtClean="0">
                <a:solidFill>
                  <a:srgbClr val="0070C0"/>
                </a:solidFill>
              </a:rPr>
              <a:t> (40)</a:t>
            </a:r>
          </a:p>
          <a:p>
            <a:pPr>
              <a:buNone/>
            </a:pPr>
            <a:r>
              <a:rPr lang="nl-NL" sz="2000" b="1" dirty="0" smtClean="0"/>
              <a:t>   Dag 5:</a:t>
            </a:r>
            <a:r>
              <a:rPr lang="nl-NL" sz="2000" b="1" dirty="0" smtClean="0">
                <a:solidFill>
                  <a:srgbClr val="0070C0"/>
                </a:solidFill>
              </a:rPr>
              <a:t>  </a:t>
            </a:r>
            <a:r>
              <a:rPr lang="nl-NL" sz="2000" b="1" dirty="0" err="1" smtClean="0">
                <a:solidFill>
                  <a:srgbClr val="0070C0"/>
                </a:solidFill>
              </a:rPr>
              <a:t>Burdaard</a:t>
            </a:r>
            <a:r>
              <a:rPr lang="nl-NL" sz="2000" b="1" dirty="0" smtClean="0">
                <a:solidFill>
                  <a:srgbClr val="0070C0"/>
                </a:solidFill>
              </a:rPr>
              <a:t> – </a:t>
            </a:r>
            <a:r>
              <a:rPr lang="nl-NL" sz="2000" b="1" dirty="0" err="1" smtClean="0">
                <a:solidFill>
                  <a:srgbClr val="0070C0"/>
                </a:solidFill>
              </a:rPr>
              <a:t>Dokkum</a:t>
            </a:r>
            <a:r>
              <a:rPr lang="nl-NL" sz="2000" b="1" dirty="0" smtClean="0">
                <a:solidFill>
                  <a:srgbClr val="0070C0"/>
                </a:solidFill>
              </a:rPr>
              <a:t> – Leeuwarden (36)</a:t>
            </a:r>
          </a:p>
          <a:p>
            <a:pPr>
              <a:buNone/>
            </a:pPr>
            <a:r>
              <a:rPr lang="nl-NL" sz="2000" b="1" dirty="0" smtClean="0"/>
              <a:t>   Dag 6:</a:t>
            </a:r>
            <a:r>
              <a:rPr lang="nl-NL" sz="2000" b="1" dirty="0" smtClean="0">
                <a:solidFill>
                  <a:srgbClr val="0070C0"/>
                </a:solidFill>
              </a:rPr>
              <a:t>  Leeuwarden – Sneek (28)</a:t>
            </a:r>
          </a:p>
          <a:p>
            <a:pPr>
              <a:buNone/>
            </a:pPr>
            <a:r>
              <a:rPr lang="nl-NL" sz="2000" b="1" dirty="0" smtClean="0"/>
              <a:t>   Dag 7:</a:t>
            </a:r>
            <a:r>
              <a:rPr lang="nl-NL" sz="2000" b="1" dirty="0" smtClean="0">
                <a:solidFill>
                  <a:srgbClr val="0070C0"/>
                </a:solidFill>
              </a:rPr>
              <a:t>  Sneek – IJlst - Sloten – </a:t>
            </a:r>
            <a:r>
              <a:rPr lang="nl-NL" sz="2000" b="1" dirty="0" err="1" smtClean="0">
                <a:solidFill>
                  <a:srgbClr val="0070C0"/>
                </a:solidFill>
              </a:rPr>
              <a:t>Koudum</a:t>
            </a:r>
            <a:r>
              <a:rPr lang="nl-NL" sz="2000" b="1" dirty="0" smtClean="0">
                <a:solidFill>
                  <a:srgbClr val="0070C0"/>
                </a:solidFill>
              </a:rPr>
              <a:t> (38)</a:t>
            </a:r>
          </a:p>
          <a:p>
            <a:pPr>
              <a:buNone/>
            </a:pPr>
            <a:r>
              <a:rPr lang="nl-NL" sz="2000" b="1" dirty="0" smtClean="0">
                <a:solidFill>
                  <a:srgbClr val="0070C0"/>
                </a:solidFill>
              </a:rPr>
              <a:t>                 </a:t>
            </a:r>
            <a:r>
              <a:rPr lang="nl-NL" sz="2000" b="1" dirty="0" err="1" smtClean="0">
                <a:solidFill>
                  <a:srgbClr val="0070C0"/>
                </a:solidFill>
              </a:rPr>
              <a:t>Koudum</a:t>
            </a:r>
            <a:r>
              <a:rPr lang="nl-NL" sz="2000" b="1" dirty="0" smtClean="0">
                <a:solidFill>
                  <a:srgbClr val="0070C0"/>
                </a:solidFill>
              </a:rPr>
              <a:t> – </a:t>
            </a:r>
            <a:r>
              <a:rPr lang="nl-NL" sz="2000" b="1" dirty="0" err="1" smtClean="0">
                <a:solidFill>
                  <a:srgbClr val="0070C0"/>
                </a:solidFill>
              </a:rPr>
              <a:t>Loosdrecht</a:t>
            </a:r>
            <a:r>
              <a:rPr lang="nl-NL" sz="2000" b="1" dirty="0" smtClean="0">
                <a:solidFill>
                  <a:srgbClr val="0070C0"/>
                </a:solidFill>
              </a:rPr>
              <a:t> (130)</a:t>
            </a:r>
            <a:endParaRPr lang="nl-NL" sz="20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12 mei 2017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</a:rPr>
              <a:t>elfstedentocht</a:t>
            </a:r>
            <a:r>
              <a:rPr lang="nl-NL" b="1" dirty="0" smtClean="0">
                <a:solidFill>
                  <a:srgbClr val="FF0000"/>
                </a:solidFill>
              </a:rPr>
              <a:t> per sloep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FF0000"/>
                </a:solidFill>
              </a:rPr>
              <a:pPr/>
              <a:t>2</a:t>
            </a:fld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7" name="Afbeelding 6" descr="kaart 11 stedentoc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700808"/>
            <a:ext cx="3456384" cy="410445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355976" y="58052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latin typeface="Stencil" pitchFamily="82" charset="0"/>
              </a:rPr>
              <a:t>Die schaatsers doen het sneller!</a:t>
            </a:r>
            <a:endParaRPr lang="nl-NL" b="1" dirty="0">
              <a:latin typeface="Stencil" pitchFamily="82" charset="0"/>
            </a:endParaRPr>
          </a:p>
        </p:txBody>
      </p:sp>
      <p:pic>
        <p:nvPicPr>
          <p:cNvPr id="9" name="Afbeelding 8" descr="friese vl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301208"/>
            <a:ext cx="1158129" cy="1069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jopie huis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60648"/>
            <a:ext cx="4622717" cy="5976664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0070C0"/>
                </a:solidFill>
              </a:rPr>
              <a:t>elfstedentocht</a:t>
            </a:r>
            <a:r>
              <a:rPr lang="nl-NL" b="1" dirty="0" smtClean="0">
                <a:solidFill>
                  <a:srgbClr val="0070C0"/>
                </a:solidFill>
              </a:rPr>
              <a:t>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20</a:t>
            </a:fld>
            <a:endParaRPr lang="nl-N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Jopie Huisman Museum </a:t>
            </a:r>
            <a:r>
              <a:rPr lang="nl-NL" b="1" dirty="0" err="1" smtClean="0">
                <a:solidFill>
                  <a:srgbClr val="0070C0"/>
                </a:solidFill>
              </a:rPr>
              <a:t>Workum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jopi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2847975" cy="16002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11 stedentocht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21</a:t>
            </a:fld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8" name="Afbeelding 7" descr="jopi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412776"/>
            <a:ext cx="1982341" cy="2592288"/>
          </a:xfrm>
          <a:prstGeom prst="rect">
            <a:avLst/>
          </a:prstGeom>
        </p:spPr>
      </p:pic>
      <p:pic>
        <p:nvPicPr>
          <p:cNvPr id="9" name="Afbeelding 8" descr="jopi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315658"/>
            <a:ext cx="2592288" cy="2248084"/>
          </a:xfrm>
          <a:prstGeom prst="rect">
            <a:avLst/>
          </a:prstGeom>
        </p:spPr>
      </p:pic>
      <p:pic>
        <p:nvPicPr>
          <p:cNvPr id="10" name="Afbeelding 9" descr="jopie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412776"/>
            <a:ext cx="2085565" cy="259228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563888" y="4365104"/>
            <a:ext cx="5580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0070C0"/>
                </a:solidFill>
                <a:latin typeface="Stencil" pitchFamily="82" charset="0"/>
              </a:rPr>
              <a:t>Ze kunnen zeggen wat ze willen, maar wij vonden er prachtige werken tussen zitten!</a:t>
            </a:r>
            <a:endParaRPr lang="nl-NL" sz="2400" b="1" dirty="0">
              <a:solidFill>
                <a:srgbClr val="0070C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0070C0"/>
                </a:solidFill>
              </a:rPr>
              <a:t>Bolsward</a:t>
            </a:r>
            <a:endParaRPr lang="nl-NL" sz="4800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bolsward onze gas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933056"/>
            <a:ext cx="3903723" cy="269289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9" name="Afbeelding 8" descr="bolsward gemeentehu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767" y="260648"/>
            <a:ext cx="2648516" cy="3528392"/>
          </a:xfrm>
          <a:prstGeom prst="rect">
            <a:avLst/>
          </a:prstGeom>
        </p:spPr>
      </p:pic>
      <p:pic>
        <p:nvPicPr>
          <p:cNvPr id="10" name="Afbeelding 9" descr="bolsward kerk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2664296" cy="3550805"/>
          </a:xfrm>
          <a:prstGeom prst="rect">
            <a:avLst/>
          </a:prstGeom>
        </p:spPr>
      </p:pic>
      <p:pic>
        <p:nvPicPr>
          <p:cNvPr id="12" name="Afbeelding 11" descr="bolsward kerktor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5" y="908720"/>
            <a:ext cx="2448272" cy="2853903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827584" y="386104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FF0000"/>
                </a:solidFill>
                <a:latin typeface="Mistral" pitchFamily="66" charset="0"/>
              </a:rPr>
              <a:t>    </a:t>
            </a:r>
            <a:endParaRPr lang="nl-NL" sz="2400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004048" y="616530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FF0000"/>
                </a:solidFill>
                <a:latin typeface="Stencil" pitchFamily="82" charset="0"/>
              </a:rPr>
              <a:t>Onze Gasten!</a:t>
            </a:r>
            <a:endParaRPr lang="nl-NL" sz="2400" dirty="0">
              <a:solidFill>
                <a:srgbClr val="FF0000"/>
              </a:solidFill>
              <a:latin typeface="Stencil" pitchFamily="82" charset="0"/>
            </a:endParaRPr>
          </a:p>
        </p:txBody>
      </p:sp>
      <p:pic>
        <p:nvPicPr>
          <p:cNvPr id="15" name="Afbeelding 14" descr="bolsward bloem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933056"/>
            <a:ext cx="3600399" cy="2699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Bolsward</a:t>
            </a:r>
            <a:endParaRPr lang="nl-NL" sz="5400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bolsward sloep in grach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78801"/>
            <a:ext cx="8280920" cy="549055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23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716016" y="4941168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Stencil" pitchFamily="82" charset="0"/>
              </a:rPr>
              <a:t>In de gracht dwars </a:t>
            </a:r>
            <a:r>
              <a:rPr lang="nl-NL" sz="2800" dirty="0" err="1" smtClean="0">
                <a:solidFill>
                  <a:schemeClr val="bg1"/>
                </a:solidFill>
                <a:latin typeface="Stencil" pitchFamily="82" charset="0"/>
              </a:rPr>
              <a:t>dóór</a:t>
            </a:r>
            <a:r>
              <a:rPr lang="nl-NL" sz="2800" dirty="0" smtClean="0">
                <a:solidFill>
                  <a:schemeClr val="bg1"/>
                </a:solidFill>
                <a:latin typeface="Stencil" pitchFamily="82" charset="0"/>
              </a:rPr>
              <a:t> Bolsward</a:t>
            </a:r>
            <a:endParaRPr lang="nl-NL" sz="2800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b="1" dirty="0" smtClean="0">
                <a:solidFill>
                  <a:schemeClr val="bg1">
                    <a:lumMod val="50000"/>
                  </a:schemeClr>
                </a:solidFill>
              </a:rPr>
              <a:t>Bolsward: het Weeshuis</a:t>
            </a:r>
            <a:endParaRPr lang="nl-NL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het weeshuis bolswar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486262" y="1090667"/>
            <a:ext cx="8190194" cy="557869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24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15616" y="170080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FF0000"/>
                </a:solidFill>
                <a:latin typeface="Stencil" pitchFamily="82" charset="0"/>
              </a:rPr>
              <a:t>Super !</a:t>
            </a:r>
            <a:endParaRPr lang="nl-NL" sz="32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25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5576" y="11663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0070C0"/>
                </a:solidFill>
              </a:rPr>
              <a:t>FAQ 2: Kost dat?</a:t>
            </a:r>
            <a:endParaRPr lang="nl-NL" sz="4400" b="1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851920" y="1556792"/>
            <a:ext cx="4320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/>
              <a:t>Arrangement met eigen sloep:               6 nachten (7 dagen) in 2 pers. kamer met goed ontbijt en 3-gangen diner: € 500 p.p.</a:t>
            </a:r>
          </a:p>
          <a:p>
            <a:pPr algn="ctr"/>
            <a:endParaRPr lang="nl-NL" sz="2400" b="1" dirty="0" smtClean="0"/>
          </a:p>
          <a:p>
            <a:pPr algn="ctr"/>
            <a:r>
              <a:rPr lang="nl-NL" sz="2400" b="1" dirty="0" err="1" smtClean="0"/>
              <a:t>Lig-</a:t>
            </a:r>
            <a:r>
              <a:rPr lang="nl-NL" sz="2400" b="1" dirty="0" smtClean="0"/>
              <a:t>, brug- en sluisgelden:             ± € 15,00 per dag. Meeste bruggen en sluizen zijn gratis.</a:t>
            </a:r>
          </a:p>
          <a:p>
            <a:pPr algn="ctr"/>
            <a:endParaRPr lang="nl-NL" sz="2000" b="1" dirty="0" smtClean="0">
              <a:solidFill>
                <a:srgbClr val="0070C0"/>
              </a:solidFill>
            </a:endParaRPr>
          </a:p>
          <a:p>
            <a:pPr algn="ctr"/>
            <a:r>
              <a:rPr lang="nl-NL" sz="2400" b="1" dirty="0" err="1" smtClean="0">
                <a:solidFill>
                  <a:srgbClr val="FF0000"/>
                </a:solidFill>
              </a:rPr>
              <a:t>www.frieslandtravel.com</a:t>
            </a:r>
            <a:endParaRPr lang="nl-NL" sz="2400" b="1" dirty="0">
              <a:solidFill>
                <a:srgbClr val="FF0000"/>
              </a:solidFill>
            </a:endParaRPr>
          </a:p>
        </p:txBody>
      </p:sp>
      <p:pic>
        <p:nvPicPr>
          <p:cNvPr id="13" name="Tijdelijke aanduiding voor inhoud 12" descr="achtergrond faq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0" y="996653"/>
            <a:ext cx="9143999" cy="5861348"/>
          </a:xfrm>
        </p:spPr>
      </p:pic>
      <p:sp>
        <p:nvSpPr>
          <p:cNvPr id="14" name="Tekstvak 13"/>
          <p:cNvSpPr txBox="1"/>
          <p:nvPr/>
        </p:nvSpPr>
        <p:spPr>
          <a:xfrm>
            <a:off x="3779912" y="1196752"/>
            <a:ext cx="51125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/>
              <a:t>Arrangement met eigen sloep: </a:t>
            </a:r>
          </a:p>
          <a:p>
            <a:pPr algn="ctr"/>
            <a:r>
              <a:rPr lang="nl-NL" sz="2400" b="1" dirty="0" smtClean="0"/>
              <a:t>6 nachten =  (7 dagen)  2 pers. kamer </a:t>
            </a:r>
          </a:p>
          <a:p>
            <a:pPr algn="ctr"/>
            <a:r>
              <a:rPr lang="nl-NL" sz="2400" b="1" dirty="0" smtClean="0"/>
              <a:t>met goed ontbijt en 3-gangen diner: </a:t>
            </a:r>
          </a:p>
          <a:p>
            <a:pPr algn="ctr"/>
            <a:r>
              <a:rPr lang="nl-NL" sz="2400" b="1" dirty="0" smtClean="0"/>
              <a:t>€ 500 p.p. </a:t>
            </a:r>
          </a:p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(+ ongeveer € 500 voor huur sloep)</a:t>
            </a:r>
          </a:p>
          <a:p>
            <a:pPr algn="ctr"/>
            <a:endParaRPr lang="nl-NL" sz="2400" b="1" dirty="0" smtClean="0"/>
          </a:p>
          <a:p>
            <a:pPr algn="ctr"/>
            <a:r>
              <a:rPr lang="nl-NL" sz="2400" b="1" dirty="0" err="1" smtClean="0"/>
              <a:t>Lig-</a:t>
            </a:r>
            <a:r>
              <a:rPr lang="nl-NL" sz="2400" b="1" dirty="0" smtClean="0"/>
              <a:t>, brug- en sluisgelden:            </a:t>
            </a:r>
          </a:p>
          <a:p>
            <a:pPr algn="ctr"/>
            <a:r>
              <a:rPr lang="nl-NL" sz="2400" b="1" dirty="0" smtClean="0"/>
              <a:t> ± € 15,00 per dag. </a:t>
            </a:r>
          </a:p>
          <a:p>
            <a:pPr algn="ctr"/>
            <a:r>
              <a:rPr lang="nl-NL" sz="2400" b="1" dirty="0" smtClean="0"/>
              <a:t>Meeste bruggen en sluizen zijn gratis.</a:t>
            </a:r>
          </a:p>
          <a:p>
            <a:pPr algn="ctr"/>
            <a:endParaRPr lang="nl-NL" sz="2400" b="1" dirty="0" smtClean="0">
              <a:solidFill>
                <a:srgbClr val="0070C0"/>
              </a:solidFill>
            </a:endParaRPr>
          </a:p>
          <a:p>
            <a:pPr algn="ctr"/>
            <a:endParaRPr lang="nl-NL" sz="2400" b="1" dirty="0" smtClean="0">
              <a:solidFill>
                <a:srgbClr val="FF0000"/>
              </a:solidFill>
            </a:endParaRPr>
          </a:p>
          <a:p>
            <a:pPr algn="ctr"/>
            <a:endParaRPr lang="nl-NL" sz="2400" b="1" dirty="0" smtClean="0">
              <a:solidFill>
                <a:srgbClr val="FF0000"/>
              </a:solidFill>
            </a:endParaRPr>
          </a:p>
          <a:p>
            <a:pPr algn="ctr"/>
            <a:endParaRPr lang="nl-NL" sz="2400" b="1" dirty="0" smtClean="0">
              <a:solidFill>
                <a:srgbClr val="FF0000"/>
              </a:solidFill>
            </a:endParaRPr>
          </a:p>
          <a:p>
            <a:pPr algn="ctr"/>
            <a:r>
              <a:rPr lang="nl-NL" sz="2400" b="1" dirty="0" smtClean="0"/>
              <a:t>o.a.</a:t>
            </a:r>
            <a:r>
              <a:rPr lang="nl-NL" sz="2400" b="1" dirty="0" smtClean="0">
                <a:solidFill>
                  <a:srgbClr val="FF0000"/>
                </a:solidFill>
              </a:rPr>
              <a:t> </a:t>
            </a:r>
            <a:r>
              <a:rPr lang="nl-NL" sz="2400" b="1" dirty="0" err="1" smtClean="0">
                <a:solidFill>
                  <a:srgbClr val="FF0000"/>
                </a:solidFill>
                <a:hlinkClick r:id="rId3"/>
              </a:rPr>
              <a:t>www.frieslandtravel.com</a:t>
            </a:r>
            <a:endParaRPr lang="nl-NL" sz="2400" b="1" dirty="0" smtClean="0">
              <a:solidFill>
                <a:srgbClr val="FF0000"/>
              </a:solidFill>
            </a:endParaRPr>
          </a:p>
          <a:p>
            <a:pPr algn="ctr"/>
            <a:r>
              <a:rPr lang="nl-NL" sz="2400" b="1" dirty="0" err="1" smtClean="0">
                <a:solidFill>
                  <a:srgbClr val="FF0000"/>
                </a:solidFill>
              </a:rPr>
              <a:t>google</a:t>
            </a:r>
            <a:r>
              <a:rPr lang="nl-NL" sz="2400" b="1" dirty="0" smtClean="0">
                <a:solidFill>
                  <a:srgbClr val="FF0000"/>
                </a:solidFill>
              </a:rPr>
              <a:t>: </a:t>
            </a:r>
            <a:r>
              <a:rPr lang="nl-NL" sz="2400" b="1" dirty="0" err="1" smtClean="0">
                <a:solidFill>
                  <a:srgbClr val="FF0000"/>
                </a:solidFill>
              </a:rPr>
              <a:t>elfstedentocht</a:t>
            </a:r>
            <a:r>
              <a:rPr lang="nl-NL" sz="2400" b="1" dirty="0" smtClean="0">
                <a:solidFill>
                  <a:srgbClr val="FF0000"/>
                </a:solidFill>
              </a:rPr>
              <a:t> per sloep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op weg naar harling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2000"/>
          </a:blip>
          <a:stretch>
            <a:fillRect/>
          </a:stretch>
        </p:blipFill>
        <p:spPr>
          <a:xfrm>
            <a:off x="0" y="-2302"/>
            <a:ext cx="9144000" cy="6860302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bg1"/>
                </a:solidFill>
              </a:rPr>
              <a:pPr/>
              <a:t>26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404664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Stencil" pitchFamily="82" charset="0"/>
              </a:rPr>
              <a:t>Dag 3: 19 mei</a:t>
            </a:r>
            <a:endParaRPr lang="nl-NL" sz="2800" b="1" dirty="0">
              <a:latin typeface="Stencil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635896" y="530120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</a:rPr>
              <a:t>Naar Harlingen en </a:t>
            </a:r>
            <a:r>
              <a:rPr lang="nl-NL" sz="3200" b="1" dirty="0" err="1" smtClean="0">
                <a:solidFill>
                  <a:schemeClr val="bg1"/>
                </a:solidFill>
              </a:rPr>
              <a:t>Franeker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harlingen we liggen weer moo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2055642" y="0"/>
            <a:ext cx="5145801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27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1560" y="18864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FF0000"/>
                </a:solidFill>
                <a:latin typeface="Mistral" pitchFamily="66" charset="0"/>
              </a:rPr>
              <a:t>    </a:t>
            </a:r>
            <a:r>
              <a:rPr lang="nl-NL" sz="3200" b="1" dirty="0" smtClean="0">
                <a:solidFill>
                  <a:srgbClr val="FF0000"/>
                </a:solidFill>
                <a:latin typeface="Stencil" pitchFamily="82" charset="0"/>
              </a:rPr>
              <a:t>Harlingen: we liggen weer mooi!</a:t>
            </a:r>
            <a:endParaRPr lang="nl-NL" sz="32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harlingen haven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434965" cy="590832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8" name="Afbeelding 7" descr="harlingen noorde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9"/>
            <a:ext cx="9144000" cy="685584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08104" y="0"/>
            <a:ext cx="3635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Stencil" pitchFamily="82" charset="0"/>
              </a:rPr>
              <a:t>Lunchadres :</a:t>
            </a:r>
          </a:p>
          <a:p>
            <a:pPr algn="ctr"/>
            <a:r>
              <a:rPr lang="nl-NL" sz="3200" b="1" dirty="0" err="1" smtClean="0">
                <a:solidFill>
                  <a:srgbClr val="FF0000"/>
                </a:solidFill>
                <a:latin typeface="Stencil" pitchFamily="82" charset="0"/>
              </a:rPr>
              <a:t>Noorderpoorte</a:t>
            </a:r>
            <a:endParaRPr lang="nl-NL" sz="32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an boord bij pie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3986863"/>
            <a:ext cx="3613583" cy="2711098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29</a:t>
            </a:fld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8" name="Afbeelding 7" descr="peter en lida bij noorde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60648"/>
            <a:ext cx="4706004" cy="3528392"/>
          </a:xfrm>
          <a:prstGeom prst="rect">
            <a:avLst/>
          </a:prstGeom>
        </p:spPr>
      </p:pic>
      <p:pic>
        <p:nvPicPr>
          <p:cNvPr id="9" name="Afbeelding 8" descr="harlingen haven 2.jpg"/>
          <p:cNvPicPr>
            <a:picLocks noChangeAspect="1"/>
          </p:cNvPicPr>
          <p:nvPr/>
        </p:nvPicPr>
        <p:blipFill>
          <a:blip r:embed="rId4" cstate="print">
            <a:lum bright="9000" contrast="31000"/>
          </a:blip>
          <a:stretch>
            <a:fillRect/>
          </a:stretch>
        </p:blipFill>
        <p:spPr>
          <a:xfrm>
            <a:off x="320444" y="260648"/>
            <a:ext cx="3675492" cy="489654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0" y="5445224"/>
            <a:ext cx="594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  <a:latin typeface="Mistral" pitchFamily="66" charset="0"/>
              </a:rPr>
              <a:t>  </a:t>
            </a:r>
            <a:r>
              <a:rPr lang="nl-NL" sz="2800" b="1" dirty="0" smtClean="0">
                <a:solidFill>
                  <a:srgbClr val="FF0000"/>
                </a:solidFill>
                <a:latin typeface="Stencil" pitchFamily="82" charset="0"/>
              </a:rPr>
              <a:t>Groeten uit Harlingen !</a:t>
            </a:r>
            <a:endParaRPr lang="nl-NL" sz="28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 smtClean="0">
                <a:solidFill>
                  <a:srgbClr val="FF0000"/>
                </a:solidFill>
              </a:rPr>
              <a:t>Tips Vooraf: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</a:t>
            </a:r>
            <a:r>
              <a:rPr lang="nl-NL" sz="2400" b="1" dirty="0" smtClean="0"/>
              <a:t>1.</a:t>
            </a:r>
            <a:r>
              <a:rPr lang="nl-NL" sz="2400" b="1" dirty="0" smtClean="0">
                <a:solidFill>
                  <a:srgbClr val="0070C0"/>
                </a:solidFill>
              </a:rPr>
              <a:t> Je hoeft niets te noteren</a:t>
            </a:r>
          </a:p>
          <a:p>
            <a:pPr algn="ctr">
              <a:buNone/>
            </a:pPr>
            <a:r>
              <a:rPr lang="nl-NL" sz="2400" b="1" dirty="0" smtClean="0"/>
              <a:t>2.</a:t>
            </a:r>
            <a:r>
              <a:rPr lang="nl-NL" sz="2400" b="1" dirty="0" smtClean="0">
                <a:solidFill>
                  <a:srgbClr val="0070C0"/>
                </a:solidFill>
              </a:rPr>
              <a:t> Presentatie staat op de website KWVL</a:t>
            </a:r>
          </a:p>
          <a:p>
            <a:pPr algn="ctr">
              <a:buNone/>
            </a:pPr>
            <a:r>
              <a:rPr lang="nl-NL" sz="2400" b="1" dirty="0" smtClean="0"/>
              <a:t>3.</a:t>
            </a:r>
            <a:r>
              <a:rPr lang="nl-NL" sz="2400" b="1" dirty="0" smtClean="0">
                <a:solidFill>
                  <a:srgbClr val="0070C0"/>
                </a:solidFill>
              </a:rPr>
              <a:t> Boek hotels </a:t>
            </a:r>
            <a:r>
              <a:rPr lang="nl-NL" sz="2400" b="1" dirty="0" err="1" smtClean="0">
                <a:solidFill>
                  <a:srgbClr val="0070C0"/>
                </a:solidFill>
              </a:rPr>
              <a:t>vóóraf</a:t>
            </a:r>
            <a:r>
              <a:rPr lang="nl-NL" sz="2400" b="1" dirty="0" smtClean="0">
                <a:solidFill>
                  <a:srgbClr val="0070C0"/>
                </a:solidFill>
              </a:rPr>
              <a:t>, of boek arrangement</a:t>
            </a:r>
          </a:p>
          <a:p>
            <a:pPr algn="ctr">
              <a:buNone/>
            </a:pPr>
            <a:r>
              <a:rPr lang="nl-NL" sz="2400" b="1" dirty="0" smtClean="0"/>
              <a:t>4.</a:t>
            </a:r>
            <a:r>
              <a:rPr lang="nl-NL" sz="2400" b="1" dirty="0" smtClean="0">
                <a:solidFill>
                  <a:srgbClr val="0070C0"/>
                </a:solidFill>
              </a:rPr>
              <a:t> Neem een </a:t>
            </a:r>
            <a:r>
              <a:rPr lang="nl-NL" sz="2400" b="1" dirty="0" err="1" smtClean="0">
                <a:solidFill>
                  <a:srgbClr val="0070C0"/>
                </a:solidFill>
              </a:rPr>
              <a:t>smartphone</a:t>
            </a:r>
            <a:r>
              <a:rPr lang="nl-NL" sz="2400" b="1" dirty="0" smtClean="0">
                <a:solidFill>
                  <a:srgbClr val="0070C0"/>
                </a:solidFill>
              </a:rPr>
              <a:t> mee</a:t>
            </a:r>
          </a:p>
          <a:p>
            <a:pPr algn="ctr">
              <a:buNone/>
            </a:pPr>
            <a:r>
              <a:rPr lang="nl-NL" sz="2400" b="1" dirty="0" smtClean="0"/>
              <a:t>5.</a:t>
            </a:r>
            <a:r>
              <a:rPr lang="nl-NL" sz="2400" b="1" dirty="0" smtClean="0">
                <a:solidFill>
                  <a:srgbClr val="0070C0"/>
                </a:solidFill>
              </a:rPr>
              <a:t> Hou </a:t>
            </a:r>
            <a:r>
              <a:rPr lang="nl-NL" sz="2400" b="1" dirty="0" err="1" smtClean="0">
                <a:solidFill>
                  <a:srgbClr val="0070C0"/>
                </a:solidFill>
                <a:hlinkClick r:id="rId2"/>
              </a:rPr>
              <a:t>www.buienradar.nl</a:t>
            </a:r>
            <a:r>
              <a:rPr lang="nl-NL" sz="2400" b="1" dirty="0" smtClean="0">
                <a:solidFill>
                  <a:srgbClr val="0070C0"/>
                </a:solidFill>
              </a:rPr>
              <a:t>  en </a:t>
            </a:r>
            <a:r>
              <a:rPr lang="nl-NL" sz="2400" b="1" dirty="0" err="1" smtClean="0">
                <a:solidFill>
                  <a:srgbClr val="0070C0"/>
                </a:solidFill>
                <a:hlinkClick r:id="rId3"/>
              </a:rPr>
              <a:t>www.windguru.cz</a:t>
            </a:r>
            <a:r>
              <a:rPr lang="nl-NL" sz="2400" b="1" dirty="0" smtClean="0">
                <a:solidFill>
                  <a:srgbClr val="0070C0"/>
                </a:solidFill>
              </a:rPr>
              <a:t>  in de gaten</a:t>
            </a:r>
          </a:p>
          <a:p>
            <a:pPr algn="ctr">
              <a:buNone/>
            </a:pPr>
            <a:r>
              <a:rPr lang="nl-NL" sz="2400" b="1" dirty="0" smtClean="0"/>
              <a:t>6.</a:t>
            </a:r>
            <a:r>
              <a:rPr lang="nl-NL" sz="2400" b="1" dirty="0" smtClean="0">
                <a:solidFill>
                  <a:srgbClr val="0070C0"/>
                </a:solidFill>
              </a:rPr>
              <a:t> Neem flexibele (rol)tassen mee, geen koffers</a:t>
            </a:r>
          </a:p>
          <a:p>
            <a:pPr algn="ctr">
              <a:buNone/>
            </a:pPr>
            <a:r>
              <a:rPr lang="nl-NL" sz="2400" b="1" dirty="0" smtClean="0"/>
              <a:t>7.</a:t>
            </a:r>
            <a:r>
              <a:rPr lang="nl-NL" sz="2400" b="1" dirty="0" smtClean="0">
                <a:solidFill>
                  <a:srgbClr val="0070C0"/>
                </a:solidFill>
              </a:rPr>
              <a:t> Gebruik papieren waterkaart Friesland ANWB € 14,95 </a:t>
            </a:r>
          </a:p>
          <a:p>
            <a:pPr algn="ctr">
              <a:buNone/>
            </a:pPr>
            <a:r>
              <a:rPr lang="nl-NL" sz="2400" b="1" dirty="0" smtClean="0"/>
              <a:t>8.</a:t>
            </a:r>
            <a:r>
              <a:rPr lang="nl-NL" sz="2400" b="1" dirty="0" smtClean="0">
                <a:solidFill>
                  <a:srgbClr val="0070C0"/>
                </a:solidFill>
              </a:rPr>
              <a:t> Gebruik digitale waterkaart Friesland ANWB (gratis?)</a:t>
            </a:r>
          </a:p>
          <a:p>
            <a:pPr algn="ctr">
              <a:buNone/>
            </a:pPr>
            <a:r>
              <a:rPr lang="nl-NL" sz="2400" b="1" dirty="0" smtClean="0"/>
              <a:t>9.</a:t>
            </a:r>
            <a:r>
              <a:rPr lang="nl-NL" sz="2400" b="1" dirty="0" smtClean="0">
                <a:solidFill>
                  <a:srgbClr val="0070C0"/>
                </a:solidFill>
              </a:rPr>
              <a:t> </a:t>
            </a:r>
            <a:r>
              <a:rPr lang="nl-NL" sz="2400" b="1" dirty="0" err="1" smtClean="0">
                <a:solidFill>
                  <a:srgbClr val="0070C0"/>
                </a:solidFill>
              </a:rPr>
              <a:t>Capitool</a:t>
            </a:r>
            <a:r>
              <a:rPr lang="nl-NL" sz="2400" b="1" dirty="0" smtClean="0">
                <a:solidFill>
                  <a:srgbClr val="0070C0"/>
                </a:solidFill>
              </a:rPr>
              <a:t> reisgids Friesland € 18,50</a:t>
            </a:r>
          </a:p>
          <a:p>
            <a:pPr algn="ctr">
              <a:buNone/>
            </a:pPr>
            <a:r>
              <a:rPr lang="nl-NL" sz="2400" b="1" dirty="0" smtClean="0"/>
              <a:t>10.</a:t>
            </a:r>
            <a:r>
              <a:rPr lang="nl-NL" sz="2400" b="1" dirty="0" smtClean="0">
                <a:solidFill>
                  <a:srgbClr val="0070C0"/>
                </a:solidFill>
              </a:rPr>
              <a:t> </a:t>
            </a:r>
            <a:r>
              <a:rPr lang="nl-NL" sz="2400" b="1" dirty="0" smtClean="0">
                <a:solidFill>
                  <a:srgbClr val="0070C0"/>
                </a:solidFill>
                <a:hlinkClick r:id="rId4"/>
              </a:rPr>
              <a:t>w@</a:t>
            </a:r>
            <a:r>
              <a:rPr lang="nl-NL" sz="2400" b="1" dirty="0" err="1" smtClean="0">
                <a:solidFill>
                  <a:srgbClr val="0070C0"/>
                </a:solidFill>
                <a:hlinkClick r:id="rId4"/>
              </a:rPr>
              <a:t>vanvoorstvanbeest.nl</a:t>
            </a:r>
            <a:r>
              <a:rPr lang="nl-NL" sz="2400" b="1" dirty="0" smtClean="0">
                <a:solidFill>
                  <a:srgbClr val="0070C0"/>
                </a:solidFill>
              </a:rPr>
              <a:t>  06-54323264</a:t>
            </a:r>
          </a:p>
          <a:p>
            <a:endParaRPr lang="nl-NL" sz="2400" b="1" dirty="0" smtClean="0">
              <a:solidFill>
                <a:srgbClr val="0070C0"/>
              </a:solidFill>
            </a:endParaRPr>
          </a:p>
          <a:p>
            <a:endParaRPr lang="nl-NL" sz="24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11 stedentocht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3</a:t>
            </a:fld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Afbeelding 6" descr="friese vla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</p:spPr>
      </p:pic>
      <p:pic>
        <p:nvPicPr>
          <p:cNvPr id="8" name="Afbeelding 7" descr="vlaggetje kwv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32656"/>
            <a:ext cx="1751236" cy="1454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onderweg naar harling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6000" contrast="21000"/>
          </a:blip>
          <a:stretch>
            <a:fillRect/>
          </a:stretch>
        </p:blipFill>
        <p:spPr>
          <a:xfrm>
            <a:off x="-94522" y="1"/>
            <a:ext cx="9238522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30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836712"/>
            <a:ext cx="601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2"/>
                </a:solidFill>
                <a:latin typeface="Stencil" pitchFamily="82" charset="0"/>
              </a:rPr>
              <a:t>Door naar </a:t>
            </a:r>
            <a:r>
              <a:rPr lang="nl-NL" sz="4000" b="1" dirty="0" err="1" smtClean="0">
                <a:solidFill>
                  <a:schemeClr val="accent2"/>
                </a:solidFill>
                <a:latin typeface="Stencil" pitchFamily="82" charset="0"/>
              </a:rPr>
              <a:t>Franeker</a:t>
            </a:r>
            <a:endParaRPr lang="nl-NL" sz="4000" b="1" dirty="0" smtClean="0">
              <a:solidFill>
                <a:schemeClr val="accent2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nl-NL" sz="5400" b="1" dirty="0" err="1" smtClean="0">
                <a:solidFill>
                  <a:srgbClr val="0070C0"/>
                </a:solidFill>
              </a:rPr>
              <a:t>Franeker</a:t>
            </a:r>
            <a:endParaRPr lang="nl-NL" sz="54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11 stedentocht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31</a:t>
            </a:fld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8" name="Afbeelding 7" descr="franek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70276" y="1930524"/>
            <a:ext cx="4968552" cy="3933056"/>
          </a:xfrm>
          <a:prstGeom prst="rect">
            <a:avLst/>
          </a:prstGeom>
        </p:spPr>
      </p:pic>
      <p:pic>
        <p:nvPicPr>
          <p:cNvPr id="10" name="Afbeelding 9" descr="franeker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6512" y="1916832"/>
            <a:ext cx="4968552" cy="396044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79512" y="1052736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latin typeface="Mistral" pitchFamily="66" charset="0"/>
              </a:rPr>
              <a:t>    </a:t>
            </a:r>
            <a:r>
              <a:rPr lang="nl-NL" b="1" dirty="0" smtClean="0">
                <a:solidFill>
                  <a:srgbClr val="FF0000"/>
                </a:solidFill>
                <a:latin typeface="Stencil" pitchFamily="82" charset="0"/>
              </a:rPr>
              <a:t>Gewoon rondlopen!</a:t>
            </a:r>
            <a:endParaRPr lang="nl-NL" b="1" dirty="0">
              <a:solidFill>
                <a:srgbClr val="FF0000"/>
              </a:solidFill>
              <a:latin typeface="Stencil" pitchFamily="82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732240" y="11663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Stencil" pitchFamily="82" charset="0"/>
              </a:rPr>
              <a:t>Dag 3: 19 mei</a:t>
            </a:r>
            <a:endParaRPr lang="nl-NL" sz="2400" b="1" dirty="0"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nl-NL" b="1" dirty="0" err="1" smtClean="0">
                <a:solidFill>
                  <a:srgbClr val="0070C0"/>
                </a:solidFill>
              </a:rPr>
              <a:t>Eise</a:t>
            </a:r>
            <a:r>
              <a:rPr lang="nl-NL" b="1" dirty="0" smtClean="0">
                <a:solidFill>
                  <a:srgbClr val="0070C0"/>
                </a:solidFill>
              </a:rPr>
              <a:t> </a:t>
            </a:r>
            <a:r>
              <a:rPr lang="nl-NL" b="1" dirty="0" err="1" smtClean="0">
                <a:solidFill>
                  <a:srgbClr val="0070C0"/>
                </a:solidFill>
              </a:rPr>
              <a:t>Eisinga</a:t>
            </a:r>
            <a:r>
              <a:rPr lang="nl-NL" b="1" dirty="0" smtClean="0">
                <a:solidFill>
                  <a:srgbClr val="0070C0"/>
                </a:solidFill>
              </a:rPr>
              <a:t> Planetarium </a:t>
            </a:r>
            <a:r>
              <a:rPr lang="nl-NL" b="1" dirty="0" err="1" smtClean="0">
                <a:solidFill>
                  <a:srgbClr val="0070C0"/>
                </a:solidFill>
              </a:rPr>
              <a:t>Franeker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7" name="Tijdelijke aanduiding voor inhoud 6" descr="eis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888432" cy="2664296"/>
          </a:xfrm>
        </p:spPr>
      </p:pic>
      <p:pic>
        <p:nvPicPr>
          <p:cNvPr id="9" name="Afbeelding 8" descr="eis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211960" cy="2670482"/>
          </a:xfrm>
          <a:prstGeom prst="rect">
            <a:avLst/>
          </a:prstGeom>
        </p:spPr>
      </p:pic>
      <p:pic>
        <p:nvPicPr>
          <p:cNvPr id="10" name="Afbeelding 9" descr="eis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7072"/>
            <a:ext cx="4250605" cy="2636912"/>
          </a:xfrm>
          <a:prstGeom prst="rect">
            <a:avLst/>
          </a:prstGeom>
        </p:spPr>
      </p:pic>
      <p:pic>
        <p:nvPicPr>
          <p:cNvPr id="12" name="Afbeelding 11" descr="eis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7072"/>
            <a:ext cx="3923928" cy="261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nl-NL" sz="4000" b="1" dirty="0" err="1" smtClean="0">
                <a:solidFill>
                  <a:srgbClr val="0070C0"/>
                </a:solidFill>
              </a:rPr>
              <a:t>Franeker</a:t>
            </a:r>
            <a:r>
              <a:rPr lang="nl-NL" sz="3200" b="1" dirty="0" smtClean="0">
                <a:solidFill>
                  <a:srgbClr val="0070C0"/>
                </a:solidFill>
              </a:rPr>
              <a:t/>
            </a:r>
            <a:br>
              <a:rPr lang="nl-NL" sz="3200" b="1" dirty="0" smtClean="0">
                <a:solidFill>
                  <a:srgbClr val="0070C0"/>
                </a:solidFill>
              </a:rPr>
            </a:br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Stencil" pitchFamily="82" charset="0"/>
              </a:rPr>
              <a:t>Voor Leiden, Utrecht en Groningen</a:t>
            </a:r>
            <a:endParaRPr lang="nl-NL" sz="3200" b="1" dirty="0">
              <a:solidFill>
                <a:schemeClr val="bg1">
                  <a:lumMod val="50000"/>
                </a:schemeClr>
              </a:solidFill>
              <a:latin typeface="Stencil" pitchFamily="82" charset="0"/>
            </a:endParaRPr>
          </a:p>
        </p:txBody>
      </p:sp>
      <p:pic>
        <p:nvPicPr>
          <p:cNvPr id="7" name="Tijdelijke aanduiding voor inhoud 6" descr="franeker student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6000" contrast="16000"/>
          </a:blip>
          <a:stretch>
            <a:fillRect/>
          </a:stretch>
        </p:blipFill>
        <p:spPr>
          <a:xfrm>
            <a:off x="1331640" y="1600200"/>
            <a:ext cx="6501876" cy="4781128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nl-NL" sz="5400" b="1" dirty="0" err="1" smtClean="0">
                <a:solidFill>
                  <a:srgbClr val="0070C0"/>
                </a:solidFill>
              </a:rPr>
              <a:t>Franeker</a:t>
            </a:r>
            <a:endParaRPr lang="nl-NL" sz="5400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franeker student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" contrast="21000"/>
          </a:blip>
          <a:stretch>
            <a:fillRect/>
          </a:stretch>
        </p:blipFill>
        <p:spPr>
          <a:xfrm>
            <a:off x="467544" y="1196752"/>
            <a:ext cx="8208912" cy="5445224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34</a:t>
            </a:fld>
            <a:endParaRPr lang="nl-N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Stadsherberg </a:t>
            </a:r>
            <a:r>
              <a:rPr lang="nl-NL" b="1" dirty="0" err="1" smtClean="0">
                <a:solidFill>
                  <a:srgbClr val="0070C0"/>
                </a:solidFill>
              </a:rPr>
              <a:t>Franeker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hotel bolswar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467544" y="1124745"/>
            <a:ext cx="8208912" cy="554461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35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27584" y="148478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Stencil" pitchFamily="82" charset="0"/>
              </a:rPr>
              <a:t>Wát een plekje</a:t>
            </a:r>
            <a:r>
              <a:rPr lang="nl-NL" sz="2800" i="1" dirty="0" smtClean="0">
                <a:solidFill>
                  <a:srgbClr val="FF0000"/>
                </a:solidFill>
                <a:latin typeface="Stencil" pitchFamily="82" charset="0"/>
              </a:rPr>
              <a:t>!</a:t>
            </a:r>
            <a:endParaRPr lang="nl-NL" sz="2800" i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fries landschap 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36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39552" y="33265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070C0"/>
                </a:solidFill>
              </a:rPr>
              <a:t>FAQ 3: Kan je </a:t>
            </a:r>
            <a:r>
              <a:rPr lang="nl-NL" sz="3600" b="1" dirty="0" err="1" smtClean="0">
                <a:solidFill>
                  <a:srgbClr val="0070C0"/>
                </a:solidFill>
              </a:rPr>
              <a:t>je</a:t>
            </a:r>
            <a:r>
              <a:rPr lang="nl-NL" sz="3600" b="1" dirty="0" smtClean="0">
                <a:solidFill>
                  <a:srgbClr val="0070C0"/>
                </a:solidFill>
              </a:rPr>
              <a:t> sloep overal veilig en dichtbij je hotel neerleggen?</a:t>
            </a:r>
            <a:endParaRPr lang="nl-NL" sz="3600" b="1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55576" y="2060848"/>
            <a:ext cx="77048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/>
              <a:t>Wij hebben </a:t>
            </a:r>
            <a:r>
              <a:rPr lang="nl-NL" sz="2800" b="1" dirty="0" err="1" smtClean="0"/>
              <a:t>géén</a:t>
            </a:r>
            <a:r>
              <a:rPr lang="nl-NL" sz="2800" b="1" dirty="0" smtClean="0"/>
              <a:t> problemen gehad met veiligheid.</a:t>
            </a:r>
          </a:p>
          <a:p>
            <a:pPr algn="ctr"/>
            <a:endParaRPr lang="nl-NL" sz="2800" b="1" dirty="0" smtClean="0"/>
          </a:p>
          <a:p>
            <a:pPr algn="ctr"/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Koudum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in haven van hotel. Bolsward: in gracht 75 meter van hotel.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Franeker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aan steiger voor hotel.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Burdaard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aan kade voor hotel. Leeuwarden: Prinsentuin </a:t>
            </a:r>
            <a:r>
              <a:rPr lang="nl-NL" sz="2400" b="1" dirty="0" smtClean="0">
                <a:solidFill>
                  <a:srgbClr val="FF0000"/>
                </a:solidFill>
              </a:rPr>
              <a:t>200 meter 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van hotel. Sneek: aan kade voor hotel.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slui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4000"/>
          </a:blip>
          <a:stretch>
            <a:fillRect/>
          </a:stretch>
        </p:blipFill>
        <p:spPr>
          <a:xfrm>
            <a:off x="7394" y="0"/>
            <a:ext cx="9136606" cy="6876192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elfstedentocht</a:t>
            </a:r>
            <a:r>
              <a:rPr lang="nl-NL" dirty="0" smtClean="0">
                <a:solidFill>
                  <a:schemeClr val="bg1"/>
                </a:solidFill>
              </a:rPr>
              <a:t> per sloep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bg1"/>
                </a:solidFill>
              </a:rPr>
              <a:pPr/>
              <a:t>37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5536" y="33265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2"/>
                </a:solidFill>
                <a:latin typeface="Stencil" pitchFamily="82" charset="0"/>
              </a:rPr>
              <a:t>Z.B. Sluis</a:t>
            </a:r>
            <a:endParaRPr lang="nl-NL" sz="4000" b="1" dirty="0">
              <a:solidFill>
                <a:schemeClr val="accent2"/>
              </a:solidFill>
              <a:latin typeface="Stencil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148064" y="332656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accent2">
                    <a:lumMod val="75000"/>
                  </a:schemeClr>
                </a:solidFill>
                <a:latin typeface="Mistral" pitchFamily="66" charset="0"/>
              </a:rPr>
              <a:t>    </a:t>
            </a:r>
            <a:r>
              <a:rPr lang="nl-NL" sz="3600" b="1" dirty="0" smtClean="0">
                <a:solidFill>
                  <a:schemeClr val="accent2"/>
                </a:solidFill>
                <a:latin typeface="Stencil" pitchFamily="82" charset="0"/>
              </a:rPr>
              <a:t>Dag 4: 20 mei</a:t>
            </a:r>
            <a:endParaRPr lang="nl-NL" sz="3600" b="1" dirty="0">
              <a:solidFill>
                <a:schemeClr val="accent2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zo kan het oo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2000"/>
          </a:blip>
          <a:stretch>
            <a:fillRect/>
          </a:stretch>
        </p:blipFill>
        <p:spPr>
          <a:xfrm>
            <a:off x="2051720" y="0"/>
            <a:ext cx="5145801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3">
                    <a:lumMod val="50000"/>
                  </a:schemeClr>
                </a:solidFill>
              </a:rPr>
              <a:t>12 mei 2017</a:t>
            </a:r>
            <a:endParaRPr lang="nl-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accent3">
                    <a:lumMod val="50000"/>
                  </a:schemeClr>
                </a:solidFill>
              </a:rPr>
              <a:pPr/>
              <a:t>38</a:t>
            </a:fld>
            <a:endParaRPr lang="nl-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123728" y="494116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Mistral" pitchFamily="66" charset="0"/>
              </a:rPr>
              <a:t>   </a:t>
            </a:r>
            <a:r>
              <a:rPr lang="nl-NL" sz="3600" dirty="0" smtClean="0">
                <a:solidFill>
                  <a:schemeClr val="bg1"/>
                </a:solidFill>
                <a:latin typeface="Stencil" pitchFamily="82" charset="0"/>
              </a:rPr>
              <a:t>Zo kan het ook…….</a:t>
            </a:r>
            <a:endParaRPr lang="nl-NL" sz="3600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ooievaa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-36512" y="0"/>
            <a:ext cx="9143999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39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39552" y="54868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accent3">
                    <a:lumMod val="50000"/>
                  </a:schemeClr>
                </a:solidFill>
                <a:latin typeface="Stencil" pitchFamily="82" charset="0"/>
              </a:rPr>
              <a:t>Ooievaar:</a:t>
            </a:r>
          </a:p>
          <a:p>
            <a:r>
              <a:rPr lang="nl-NL" sz="3600" b="1" dirty="0" smtClean="0">
                <a:solidFill>
                  <a:schemeClr val="accent3">
                    <a:lumMod val="50000"/>
                  </a:schemeClr>
                </a:solidFill>
                <a:latin typeface="Stencil" pitchFamily="82" charset="0"/>
              </a:rPr>
              <a:t>Geen zeldzaamheid</a:t>
            </a:r>
            <a:endParaRPr lang="nl-NL" sz="3600" b="1" dirty="0">
              <a:solidFill>
                <a:schemeClr val="accent3">
                  <a:lumMod val="50000"/>
                </a:schemeClr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Met dank aan: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96855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Lida van Voorst van Beest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de gasten aan boord en Pieter Keijzer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Jan Bakker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de Havenmedewerkers van de KWVL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Jan </a:t>
            </a:r>
            <a:r>
              <a:rPr lang="nl-NL" sz="2400" b="1" dirty="0" err="1" smtClean="0">
                <a:solidFill>
                  <a:srgbClr val="0070C0"/>
                </a:solidFill>
              </a:rPr>
              <a:t>Busman</a:t>
            </a:r>
            <a:r>
              <a:rPr lang="nl-NL" sz="2400" b="1" dirty="0" smtClean="0">
                <a:solidFill>
                  <a:srgbClr val="0070C0"/>
                </a:solidFill>
              </a:rPr>
              <a:t> (kranen)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Friesland Travel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Alle gastheren/vrouwen van de hotelletjes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Susanne </a:t>
            </a:r>
            <a:r>
              <a:rPr lang="nl-NL" sz="2400" b="1" dirty="0" err="1" smtClean="0">
                <a:solidFill>
                  <a:srgbClr val="0070C0"/>
                </a:solidFill>
              </a:rPr>
              <a:t>Bergsma</a:t>
            </a:r>
            <a:r>
              <a:rPr lang="nl-NL" sz="2400" b="1" dirty="0" smtClean="0">
                <a:solidFill>
                  <a:srgbClr val="0070C0"/>
                </a:solidFill>
              </a:rPr>
              <a:t> en Charles Perk (presentatie)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Google/ Samsung/ ANWB waterkaart</a:t>
            </a:r>
          </a:p>
          <a:p>
            <a:pPr>
              <a:buNone/>
            </a:pPr>
            <a:r>
              <a:rPr lang="nl-NL" sz="2400" b="1" dirty="0" smtClean="0">
                <a:solidFill>
                  <a:srgbClr val="0070C0"/>
                </a:solidFill>
              </a:rPr>
              <a:t>         * </a:t>
            </a:r>
            <a:r>
              <a:rPr lang="nl-NL" sz="2400" b="1" dirty="0" err="1" smtClean="0">
                <a:solidFill>
                  <a:srgbClr val="0070C0"/>
                </a:solidFill>
              </a:rPr>
              <a:t>Rino</a:t>
            </a:r>
            <a:r>
              <a:rPr lang="nl-NL" sz="2400" b="1" dirty="0" smtClean="0">
                <a:solidFill>
                  <a:srgbClr val="0070C0"/>
                </a:solidFill>
              </a:rPr>
              <a:t> </a:t>
            </a:r>
            <a:r>
              <a:rPr lang="nl-NL" sz="2400" b="1" dirty="0" err="1" smtClean="0">
                <a:solidFill>
                  <a:srgbClr val="0070C0"/>
                </a:solidFill>
              </a:rPr>
              <a:t>Schreuder</a:t>
            </a:r>
            <a:r>
              <a:rPr lang="nl-NL" sz="2400" b="1" dirty="0" smtClean="0">
                <a:solidFill>
                  <a:srgbClr val="0070C0"/>
                </a:solidFill>
              </a:rPr>
              <a:t> + toehoorders</a:t>
            </a:r>
          </a:p>
          <a:p>
            <a:endParaRPr lang="nl-NL" dirty="0" smtClean="0"/>
          </a:p>
          <a:p>
            <a:pPr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0070C0"/>
                </a:solidFill>
              </a:rPr>
              <a:t>elfstedentocht</a:t>
            </a:r>
            <a:r>
              <a:rPr lang="nl-NL" b="1" dirty="0" smtClean="0">
                <a:solidFill>
                  <a:srgbClr val="0070C0"/>
                </a:solidFill>
              </a:rPr>
              <a:t>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4</a:t>
            </a:fld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012160" y="5805264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FF0000"/>
                </a:solidFill>
                <a:latin typeface="Stencil" pitchFamily="82" charset="0"/>
              </a:rPr>
              <a:t>Bedankt !!!</a:t>
            </a:r>
            <a:endParaRPr lang="nl-NL" sz="3600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</a:t>
            </a:r>
            <a:endParaRPr lang="nl-NL" dirty="0"/>
          </a:p>
        </p:txBody>
      </p:sp>
      <p:pic>
        <p:nvPicPr>
          <p:cNvPr id="7" name="Tijdelijke aanduiding voor inhoud 6" descr="LUCHTFOTO FRIESL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C000"/>
                </a:solidFill>
              </a:rPr>
              <a:t>12 mei 2017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501650"/>
          </a:xfrm>
        </p:spPr>
        <p:txBody>
          <a:bodyPr/>
          <a:lstStyle/>
          <a:p>
            <a:r>
              <a:rPr lang="nl-NL" b="1" dirty="0" err="1" smtClean="0">
                <a:solidFill>
                  <a:srgbClr val="FFC000"/>
                </a:solidFill>
              </a:rPr>
              <a:t>elfstedentocht</a:t>
            </a:r>
            <a:r>
              <a:rPr lang="nl-NL" b="1" dirty="0" smtClean="0">
                <a:solidFill>
                  <a:srgbClr val="FFC000"/>
                </a:solidFill>
              </a:rPr>
              <a:t> per sloep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C000"/>
                </a:solidFill>
              </a:rPr>
              <a:t>13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7544" y="90872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FAQ 4: Hoeveel km vaar je per dag?</a:t>
            </a:r>
            <a:endParaRPr lang="nl-NL" sz="40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043608" y="1988840"/>
            <a:ext cx="7272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Gemiddelde snelheid: 6 – 9 km per uur</a:t>
            </a:r>
          </a:p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25 – 40 km per dag</a:t>
            </a:r>
          </a:p>
          <a:p>
            <a:pPr algn="ctr"/>
            <a:endParaRPr lang="nl-NL" sz="3200" b="1" dirty="0" smtClean="0">
              <a:solidFill>
                <a:schemeClr val="bg1"/>
              </a:solidFill>
            </a:endParaRPr>
          </a:p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Break tussen 12.00 en 14.00</a:t>
            </a:r>
            <a:br>
              <a:rPr lang="nl-NL" sz="3200" b="1" dirty="0" smtClean="0">
                <a:solidFill>
                  <a:schemeClr val="bg1"/>
                </a:solidFill>
              </a:rPr>
            </a:br>
            <a:r>
              <a:rPr lang="nl-NL" sz="3200" b="1" dirty="0" smtClean="0">
                <a:solidFill>
                  <a:schemeClr val="bg1"/>
                </a:solidFill>
              </a:rPr>
              <a:t>Vóór 17.00 uur in hotel</a:t>
            </a:r>
          </a:p>
          <a:p>
            <a:pPr algn="ctr"/>
            <a:endParaRPr lang="nl-NL" sz="3200" b="1" dirty="0" smtClean="0">
              <a:solidFill>
                <a:schemeClr val="bg1"/>
              </a:solidFill>
            </a:endParaRPr>
          </a:p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Totaal ± 225 km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788024" y="566124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latin typeface="Mistral" pitchFamily="66" charset="0"/>
              </a:rPr>
              <a:t>‘</a:t>
            </a:r>
            <a:r>
              <a:rPr lang="nl-NL" sz="4000" b="1" dirty="0" smtClean="0">
                <a:latin typeface="Mistral" pitchFamily="66" charset="0"/>
              </a:rPr>
              <a:t>t valt echt reuze mee!</a:t>
            </a:r>
            <a:endParaRPr lang="nl-NL" sz="4000" b="1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 descr="'t posthus sloep voor de deu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-36512" y="0"/>
            <a:ext cx="9191054" cy="6891121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41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012160" y="260648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err="1" smtClean="0">
                <a:solidFill>
                  <a:srgbClr val="0070C0"/>
                </a:solidFill>
                <a:latin typeface="Stencil" pitchFamily="82" charset="0"/>
              </a:rPr>
              <a:t>Burdaard</a:t>
            </a:r>
            <a:r>
              <a:rPr lang="nl-NL" sz="2800" b="1" dirty="0" smtClean="0">
                <a:solidFill>
                  <a:srgbClr val="0070C0"/>
                </a:solidFill>
                <a:latin typeface="Stencil" pitchFamily="82" charset="0"/>
              </a:rPr>
              <a:t>: </a:t>
            </a:r>
          </a:p>
          <a:p>
            <a:pPr algn="ctr"/>
            <a:r>
              <a:rPr lang="nl-NL" sz="2800" b="1" dirty="0" smtClean="0">
                <a:solidFill>
                  <a:srgbClr val="0070C0"/>
                </a:solidFill>
                <a:latin typeface="Stencil" pitchFamily="82" charset="0"/>
              </a:rPr>
              <a:t>Sloep voor de deur!</a:t>
            </a:r>
            <a:endParaRPr lang="nl-NL" sz="2800" b="1" dirty="0">
              <a:solidFill>
                <a:srgbClr val="0070C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nl-NL" sz="5400" b="1" dirty="0" err="1" smtClean="0">
                <a:solidFill>
                  <a:srgbClr val="0070C0"/>
                </a:solidFill>
              </a:rPr>
              <a:t>Burdaard</a:t>
            </a:r>
            <a:endParaRPr lang="nl-NL" sz="5400" b="1" dirty="0">
              <a:solidFill>
                <a:srgbClr val="0070C0"/>
              </a:solidFill>
            </a:endParaRPr>
          </a:p>
        </p:txBody>
      </p:sp>
      <p:pic>
        <p:nvPicPr>
          <p:cNvPr id="9" name="Tijdelijke aanduiding voor inhoud 8" descr="'t posthus interie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3744416" cy="518457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42</a:t>
            </a:fld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10" name="Afbeelding 9" descr="'t posthus mol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872387" cy="5160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hotel-restaurant-it-posth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43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7544" y="40466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FAQ 5: Kwaliteit van de hotels?</a:t>
            </a:r>
            <a:endParaRPr lang="nl-NL" sz="3200" b="1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67544" y="119675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Vooral de kleinere door families gerunde hotels zijn</a:t>
            </a:r>
          </a:p>
          <a:p>
            <a:r>
              <a:rPr lang="nl-NL" sz="2400" b="1" dirty="0" smtClean="0"/>
              <a:t>zeer gastvrij, behulpzaam en uitstekend. </a:t>
            </a:r>
            <a:endParaRPr lang="nl-NL" sz="24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251520" y="530120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latin typeface="Stencil" pitchFamily="82" charset="0"/>
              </a:rPr>
              <a:t>(Alleen naar het Oranje Hotel in Leeuwarden gaan we nooit meer……..)</a:t>
            </a:r>
            <a:endParaRPr lang="nl-NL" sz="2800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koei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0" y="0"/>
            <a:ext cx="9213312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44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4437112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chemeClr val="bg1"/>
                </a:solidFill>
                <a:latin typeface="Stencil" pitchFamily="82" charset="0"/>
              </a:rPr>
              <a:t>We gaan naar via </a:t>
            </a:r>
            <a:r>
              <a:rPr lang="nl-NL" sz="4400" b="1" dirty="0" err="1" smtClean="0">
                <a:solidFill>
                  <a:schemeClr val="bg1"/>
                </a:solidFill>
                <a:latin typeface="Stencil" pitchFamily="82" charset="0"/>
              </a:rPr>
              <a:t>Dokkum</a:t>
            </a:r>
            <a:r>
              <a:rPr lang="nl-NL" sz="4400" b="1" dirty="0" smtClean="0">
                <a:solidFill>
                  <a:schemeClr val="bg1"/>
                </a:solidFill>
                <a:latin typeface="Stencil" pitchFamily="82" charset="0"/>
              </a:rPr>
              <a:t> naar Leeuwarden</a:t>
            </a:r>
            <a:endParaRPr lang="nl-NL" sz="4400" b="1" dirty="0">
              <a:solidFill>
                <a:schemeClr val="bg1"/>
              </a:solidFill>
              <a:latin typeface="Stencil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660232" y="116632"/>
            <a:ext cx="248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Dag 5: 21 mei</a:t>
            </a:r>
            <a:endParaRPr lang="nl-NL" sz="4000" b="1" dirty="0">
              <a:solidFill>
                <a:schemeClr val="accent3">
                  <a:lumMod val="50000"/>
                </a:schemeClr>
              </a:solidFill>
              <a:latin typeface="Mistral" pitchFamily="66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bartlehiem elfstedentoch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904" y="1"/>
            <a:ext cx="9162904" cy="685799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45</a:t>
            </a:fld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bartlehiem bru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9143999" cy="304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771800" y="69269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 err="1" smtClean="0">
                <a:solidFill>
                  <a:schemeClr val="accent3">
                    <a:lumMod val="75000"/>
                  </a:schemeClr>
                </a:solidFill>
              </a:rPr>
              <a:t>Bartlehiem</a:t>
            </a:r>
            <a:endParaRPr lang="nl-NL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91880" y="5301208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sz="4400" b="1" dirty="0" smtClean="0">
                <a:solidFill>
                  <a:schemeClr val="accent3">
                    <a:lumMod val="75000"/>
                  </a:schemeClr>
                </a:solidFill>
              </a:rPr>
              <a:t>e Brug</a:t>
            </a:r>
            <a:endParaRPr lang="nl-N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452320" y="188640"/>
            <a:ext cx="169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Dag 4: 20 mei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err="1" smtClean="0">
                <a:solidFill>
                  <a:schemeClr val="accent3">
                    <a:lumMod val="75000"/>
                  </a:schemeClr>
                </a:solidFill>
              </a:rPr>
              <a:t>Bartlehiem</a:t>
            </a:r>
            <a:r>
              <a:rPr lang="nl-NL" sz="5400" b="1" dirty="0" smtClean="0">
                <a:solidFill>
                  <a:schemeClr val="accent3">
                    <a:lumMod val="75000"/>
                  </a:schemeClr>
                </a:solidFill>
              </a:rPr>
              <a:t> de Brug</a:t>
            </a:r>
            <a:endParaRPr lang="nl-NL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 descr="bartlehiem 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1555704" y="1600200"/>
            <a:ext cx="6032592" cy="452596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47</a:t>
            </a:fld>
            <a:endParaRPr lang="nl-N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err="1" smtClean="0">
                <a:solidFill>
                  <a:schemeClr val="accent3">
                    <a:lumMod val="75000"/>
                  </a:schemeClr>
                </a:solidFill>
              </a:rPr>
              <a:t>Bartlehiem</a:t>
            </a:r>
            <a:r>
              <a:rPr lang="nl-NL" sz="5400" b="1" dirty="0" smtClean="0">
                <a:solidFill>
                  <a:schemeClr val="accent3">
                    <a:lumMod val="75000"/>
                  </a:schemeClr>
                </a:solidFill>
              </a:rPr>
              <a:t> de Brug</a:t>
            </a:r>
            <a:endParaRPr lang="nl-NL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 descr="bartlehiem 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0" y="1296792"/>
            <a:ext cx="9144000" cy="5561208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48</a:t>
            </a:fld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chemeClr val="accent3">
                    <a:lumMod val="75000"/>
                  </a:schemeClr>
                </a:solidFill>
              </a:rPr>
              <a:t>Koffie en </a:t>
            </a:r>
            <a:r>
              <a:rPr lang="nl-NL" b="1" dirty="0" err="1" smtClean="0">
                <a:solidFill>
                  <a:schemeClr val="accent3">
                    <a:lumMod val="75000"/>
                  </a:schemeClr>
                </a:solidFill>
              </a:rPr>
              <a:t>Theeschenkerij</a:t>
            </a:r>
            <a:r>
              <a:rPr lang="nl-NL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3">
                    <a:lumMod val="75000"/>
                  </a:schemeClr>
                </a:solidFill>
              </a:rPr>
              <a:t>Bartlehiem</a:t>
            </a:r>
            <a:endParaRPr lang="nl-NL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 descr="koffie en thee schenkerij bartlehiem wurgedyk 27 stien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1" y="1340768"/>
            <a:ext cx="9144000" cy="5517232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49</a:t>
            </a:fld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17 mei alle hul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5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524328" y="0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Dag 1: 17 mei</a:t>
            </a:r>
            <a:endParaRPr lang="nl-NL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0" y="5445224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FF0000"/>
                </a:solidFill>
                <a:latin typeface="Stencil" pitchFamily="82" charset="0"/>
              </a:rPr>
              <a:t>De KWVL trailer voor de Schouwen</a:t>
            </a:r>
            <a:endParaRPr lang="nl-NL" sz="24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smtClean="0">
                <a:solidFill>
                  <a:schemeClr val="accent3">
                    <a:lumMod val="75000"/>
                  </a:schemeClr>
                </a:solidFill>
              </a:rPr>
              <a:t>Interieur</a:t>
            </a:r>
            <a:endParaRPr lang="nl-NL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 descr="bartlehiem cafe interie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412776"/>
            <a:ext cx="9144000" cy="5445224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50</a:t>
            </a:fld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457200" y="228917"/>
            <a:ext cx="8229600" cy="967834"/>
          </a:xfrm>
        </p:spPr>
        <p:txBody>
          <a:bodyPr>
            <a:normAutofit/>
          </a:bodyPr>
          <a:lstStyle/>
          <a:p>
            <a:r>
              <a:rPr lang="nl-NL" dirty="0" smtClean="0"/>
              <a:t>FAQ 2</a:t>
            </a:r>
            <a:endParaRPr lang="nl-NL" dirty="0"/>
          </a:p>
        </p:txBody>
      </p:sp>
      <p:pic>
        <p:nvPicPr>
          <p:cNvPr id="7" name="Tijdelijke aanduiding voor inhoud 6" descr="fries landschap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51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67544" y="112474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</a:rPr>
              <a:t>FAQ 6: Zijn er voldoende dieselpompen?</a:t>
            </a:r>
            <a:endParaRPr lang="nl-NL" sz="3600" b="1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331640" y="234888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/>
              <a:t>Ja, er zijn voldoende pompen</a:t>
            </a:r>
            <a:endParaRPr lang="nl-NL" sz="40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611560" y="4725144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bg1"/>
                </a:solidFill>
              </a:rPr>
              <a:t>Maar, in het Noordelijke gedeelte van de tocht moet je oppassen dat je voldoende getankt hebt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             </a:t>
            </a:r>
            <a:r>
              <a:rPr lang="nl-NL" sz="5400" b="1" dirty="0" err="1" smtClean="0">
                <a:solidFill>
                  <a:srgbClr val="0070C0"/>
                </a:solidFill>
              </a:rPr>
              <a:t>Dokkum</a:t>
            </a:r>
            <a:r>
              <a:rPr lang="nl-NL" sz="5400" b="1" dirty="0" smtClean="0">
                <a:solidFill>
                  <a:srgbClr val="0070C0"/>
                </a:solidFill>
              </a:rPr>
              <a:t> </a:t>
            </a:r>
            <a:r>
              <a:rPr lang="nl-NL" sz="5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(1418)</a:t>
            </a:r>
            <a:endParaRPr lang="nl-NL" sz="5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Tijdelijke aanduiding voor inhoud 6" descr="dokkum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2619375" cy="1743075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52</a:t>
            </a:fld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8" name="Afbeelding 7" descr="dokkum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412776"/>
            <a:ext cx="2466975" cy="1728192"/>
          </a:xfrm>
          <a:prstGeom prst="rect">
            <a:avLst/>
          </a:prstGeom>
        </p:spPr>
      </p:pic>
      <p:pic>
        <p:nvPicPr>
          <p:cNvPr id="9" name="Afbeelding 8" descr="dokku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844823"/>
            <a:ext cx="2390775" cy="1728193"/>
          </a:xfrm>
          <a:prstGeom prst="rect">
            <a:avLst/>
          </a:prstGeom>
        </p:spPr>
      </p:pic>
      <p:pic>
        <p:nvPicPr>
          <p:cNvPr id="10" name="Afbeelding 9" descr="dokku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628800"/>
            <a:ext cx="2390775" cy="1914525"/>
          </a:xfrm>
          <a:prstGeom prst="rect">
            <a:avLst/>
          </a:prstGeom>
        </p:spPr>
      </p:pic>
      <p:pic>
        <p:nvPicPr>
          <p:cNvPr id="11" name="Afbeelding 10" descr="dokkum met sloep aan k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429000"/>
            <a:ext cx="2448272" cy="3240360"/>
          </a:xfrm>
          <a:prstGeom prst="rect">
            <a:avLst/>
          </a:prstGeom>
        </p:spPr>
      </p:pic>
      <p:pic>
        <p:nvPicPr>
          <p:cNvPr id="12" name="Afbeelding 11" descr="Dokkum pampus en regenboo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996952"/>
            <a:ext cx="2592288" cy="3356992"/>
          </a:xfrm>
          <a:prstGeom prst="rect">
            <a:avLst/>
          </a:prstGeom>
        </p:spPr>
      </p:pic>
      <p:pic>
        <p:nvPicPr>
          <p:cNvPr id="13" name="Afbeelding 12" descr="dokkum schaat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3933056"/>
            <a:ext cx="1816478" cy="242088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020272" y="188640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    Dag 5: 21 mei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dokkum aan de kad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2000"/>
          </a:blip>
          <a:stretch>
            <a:fillRect/>
          </a:stretch>
        </p:blipFill>
        <p:spPr>
          <a:xfrm>
            <a:off x="971600" y="74555"/>
            <a:ext cx="5091855" cy="6783445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987824" y="6356350"/>
            <a:ext cx="3031976" cy="501650"/>
          </a:xfrm>
        </p:spPr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53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300192" y="4293096"/>
            <a:ext cx="2843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Wat een rust …</a:t>
            </a:r>
            <a:endParaRPr lang="nl-NL" sz="4000" b="1" dirty="0">
              <a:solidFill>
                <a:schemeClr val="accent3">
                  <a:lumMod val="50000"/>
                </a:schemeClr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Bartlehiem</a:t>
            </a:r>
            <a:r>
              <a:rPr lang="nl-NL" dirty="0" smtClean="0"/>
              <a:t> - Leeuwarden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Plat</a:t>
            </a:r>
            <a:r>
              <a:rPr lang="nl-NL" smtClean="0"/>
              <a:t>, recht en lang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7" name="Afbeelding 6" descr="op weg naar leeuwarden.jpg"/>
          <p:cNvPicPr>
            <a:picLocks noChangeAspect="1"/>
          </p:cNvPicPr>
          <p:nvPr/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0" y="1079"/>
            <a:ext cx="9144000" cy="685584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0" y="47667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 smtClean="0">
                <a:solidFill>
                  <a:srgbClr val="FF0000"/>
                </a:solidFill>
                <a:latin typeface="Stencil" pitchFamily="82" charset="0"/>
              </a:rPr>
              <a:t>Bartlehiem</a:t>
            </a:r>
            <a:r>
              <a:rPr lang="nl-NL" sz="4000" b="1" dirty="0" smtClean="0">
                <a:solidFill>
                  <a:srgbClr val="FF0000"/>
                </a:solidFill>
                <a:latin typeface="Stencil" pitchFamily="82" charset="0"/>
              </a:rPr>
              <a:t> – Leeuwarden:    plat, recht en lang….</a:t>
            </a:r>
            <a:endParaRPr lang="nl-NL" sz="40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55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267744" y="476672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070C0"/>
                </a:solidFill>
              </a:rPr>
              <a:t>De </a:t>
            </a:r>
            <a:r>
              <a:rPr lang="nl-NL" sz="4400" b="1" dirty="0" err="1" smtClean="0">
                <a:solidFill>
                  <a:srgbClr val="0070C0"/>
                </a:solidFill>
              </a:rPr>
              <a:t>Elfstedenbrug</a:t>
            </a:r>
            <a:endParaRPr lang="nl-NL" sz="4400" b="1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092280" y="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     Dag 6: 22 mei</a:t>
            </a:r>
            <a:endParaRPr lang="nl-NL" b="1" dirty="0"/>
          </a:p>
        </p:txBody>
      </p:sp>
      <p:pic>
        <p:nvPicPr>
          <p:cNvPr id="9" name="Afbeelding 8" descr="11 stedenbrug.jpg"/>
          <p:cNvPicPr>
            <a:picLocks noChangeAspect="1"/>
          </p:cNvPicPr>
          <p:nvPr/>
        </p:nvPicPr>
        <p:blipFill>
          <a:blip r:embed="rId2" cstate="print">
            <a:lum bright="2000" contrast="2000"/>
          </a:blip>
          <a:stretch>
            <a:fillRect/>
          </a:stretch>
        </p:blipFill>
        <p:spPr>
          <a:xfrm>
            <a:off x="3068" y="0"/>
            <a:ext cx="9140932" cy="71906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11560" y="54868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070C0"/>
                </a:solidFill>
              </a:rPr>
              <a:t>de </a:t>
            </a:r>
            <a:r>
              <a:rPr lang="nl-NL" sz="4000" b="1" dirty="0" err="1" smtClean="0">
                <a:solidFill>
                  <a:srgbClr val="0070C0"/>
                </a:solidFill>
              </a:rPr>
              <a:t>Elfstedenbrug</a:t>
            </a:r>
            <a:endParaRPr lang="nl-N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56</a:t>
            </a:fld>
            <a:endParaRPr lang="nl-NL"/>
          </a:p>
        </p:txBody>
      </p:sp>
      <p:pic>
        <p:nvPicPr>
          <p:cNvPr id="5" name="Afbeelding 4" descr="11 stedenbrug vanuit de sloep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8328"/>
            <a:ext cx="9144000" cy="514134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1560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4000 tegeltjes !</a:t>
            </a:r>
            <a:endParaRPr lang="nl-NL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57</a:t>
            </a:fld>
            <a:endParaRPr lang="nl-NL"/>
          </a:p>
        </p:txBody>
      </p:sp>
      <p:pic>
        <p:nvPicPr>
          <p:cNvPr id="5" name="Afbeelding 4" descr="elstedenbrug 4.jpg"/>
          <p:cNvPicPr>
            <a:picLocks noChangeAspect="1"/>
          </p:cNvPicPr>
          <p:nvPr/>
        </p:nvPicPr>
        <p:blipFill>
          <a:blip r:embed="rId2" cstate="print">
            <a:lum bright="1000" contrast="2000"/>
          </a:blip>
          <a:stretch>
            <a:fillRect/>
          </a:stretch>
        </p:blipFill>
        <p:spPr>
          <a:xfrm>
            <a:off x="1534" y="0"/>
            <a:ext cx="91409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58</a:t>
            </a:fld>
            <a:endParaRPr lang="nl-NL"/>
          </a:p>
        </p:txBody>
      </p:sp>
      <p:pic>
        <p:nvPicPr>
          <p:cNvPr id="5" name="Afbeelding 4" descr="tegeltjes vergroot.jpg"/>
          <p:cNvPicPr>
            <a:picLocks noChangeAspect="1"/>
          </p:cNvPicPr>
          <p:nvPr/>
        </p:nvPicPr>
        <p:blipFill>
          <a:blip r:embed="rId2" cstate="print">
            <a:lum bright="2000" contrast="2000"/>
          </a:blip>
          <a:stretch>
            <a:fillRect/>
          </a:stretch>
        </p:blipFill>
        <p:spPr>
          <a:xfrm>
            <a:off x="3068" y="0"/>
            <a:ext cx="9140932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012160" y="548680"/>
            <a:ext cx="313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bg1"/>
                </a:solidFill>
              </a:rPr>
              <a:t>    Helden !!!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Leeuwarden</a:t>
            </a:r>
            <a:endParaRPr lang="nl-NL" sz="54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11 stedentocht per sloep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bg1"/>
                </a:solidFill>
              </a:rPr>
              <a:pPr/>
              <a:t>59</a:t>
            </a:fld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Afbeelding 8" descr="Leeuwarde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2918773" cy="3888432"/>
          </a:xfrm>
          <a:prstGeom prst="rect">
            <a:avLst/>
          </a:prstGeom>
        </p:spPr>
      </p:pic>
      <p:pic>
        <p:nvPicPr>
          <p:cNvPr id="10" name="Afbeelding 9" descr="Leeuwarden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717032"/>
            <a:ext cx="2645918" cy="3024336"/>
          </a:xfrm>
          <a:prstGeom prst="rect">
            <a:avLst/>
          </a:prstGeom>
        </p:spPr>
      </p:pic>
      <p:pic>
        <p:nvPicPr>
          <p:cNvPr id="11" name="Afbeelding 10" descr="Leeuwarden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89040"/>
            <a:ext cx="2448272" cy="2952328"/>
          </a:xfrm>
          <a:prstGeom prst="rect">
            <a:avLst/>
          </a:prstGeom>
        </p:spPr>
      </p:pic>
      <p:pic>
        <p:nvPicPr>
          <p:cNvPr id="14" name="Tijdelijke aanduiding voor inhoud 6" descr="leeuwarden leeu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908720"/>
            <a:ext cx="1999900" cy="2664296"/>
          </a:xfrm>
          <a:prstGeom prst="rect">
            <a:avLst/>
          </a:prstGeom>
        </p:spPr>
      </p:pic>
      <p:pic>
        <p:nvPicPr>
          <p:cNvPr id="15" name="Tijdelijke aanduiding voor inhoud 14" descr="leeuwarden jan eringa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95536" y="908720"/>
            <a:ext cx="2237573" cy="27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17 mei sloe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907" y="0"/>
            <a:ext cx="9146879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6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444208" y="558924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Stencil" pitchFamily="82" charset="0"/>
              </a:rPr>
              <a:t>Hijsbewijs…….</a:t>
            </a:r>
            <a:endParaRPr lang="nl-NL" sz="2400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 descr="Leeuwarden terra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1835696" y="0"/>
            <a:ext cx="5544616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60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524328" y="5085184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Mistral" pitchFamily="66" charset="0"/>
              </a:rPr>
              <a:t>Eén van de vele gezellige terrassen van Leeuwarden</a:t>
            </a:r>
            <a:endParaRPr lang="nl-NL" sz="2400" b="1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esch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0" y="-821"/>
            <a:ext cx="9144000" cy="6858821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bg1"/>
                </a:solidFill>
              </a:rPr>
              <a:pPr/>
              <a:t>61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56176" y="26064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tencil" pitchFamily="82" charset="0"/>
              </a:rPr>
              <a:t>Escher</a:t>
            </a:r>
            <a:endParaRPr lang="nl-NL" sz="4800" b="1" dirty="0">
              <a:solidFill>
                <a:schemeClr val="tx2">
                  <a:lumMod val="60000"/>
                  <a:lumOff val="40000"/>
                </a:schemeClr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Leeuwarden 2</a:t>
            </a:r>
            <a:endParaRPr lang="nl-NL" sz="54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51520" y="6492875"/>
            <a:ext cx="2133600" cy="365125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62</a:t>
            </a:fld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7" name="Tijdelijke aanduiding voor inhoud 6" descr="Leeuwarden Prinsentui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-36512" y="0"/>
            <a:ext cx="9180512" cy="6858000"/>
          </a:xfrm>
        </p:spPr>
      </p:pic>
      <p:sp>
        <p:nvSpPr>
          <p:cNvPr id="8" name="Tekstvak 7"/>
          <p:cNvSpPr txBox="1"/>
          <p:nvPr/>
        </p:nvSpPr>
        <p:spPr>
          <a:xfrm>
            <a:off x="5796136" y="5805264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   </a:t>
            </a:r>
            <a:r>
              <a:rPr lang="nl-NL" sz="2800" b="1" dirty="0" smtClean="0">
                <a:latin typeface="Mistral" pitchFamily="66" charset="0"/>
              </a:rPr>
              <a:t>Prinsentuin =                  Prinsheerlijk</a:t>
            </a:r>
            <a:endParaRPr lang="nl-NL" sz="2800" b="1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fries landschap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501650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63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827584" y="90872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</a:rPr>
              <a:t>          FAQ 7: Kan ik ook alles zelf boeken?</a:t>
            </a: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907704" y="1700808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b="1" dirty="0" err="1" smtClean="0">
                <a:hlinkClick r:id="rId3"/>
              </a:rPr>
              <a:t>www.galamadammen.nl</a:t>
            </a:r>
            <a:r>
              <a:rPr lang="nl-NL" sz="2400" b="1" dirty="0" smtClean="0"/>
              <a:t>  </a:t>
            </a:r>
            <a:r>
              <a:rPr lang="nl-NL" sz="2400" b="1" dirty="0" err="1" smtClean="0"/>
              <a:t>Koudum</a:t>
            </a:r>
            <a:endParaRPr lang="nl-NL" sz="2400" b="1" dirty="0" smtClean="0"/>
          </a:p>
          <a:p>
            <a:pPr marL="342900" indent="-342900">
              <a:buAutoNum type="arabicPeriod"/>
            </a:pPr>
            <a:r>
              <a:rPr lang="nl-NL" sz="2400" b="1" dirty="0" err="1" smtClean="0">
                <a:hlinkClick r:id="rId4"/>
              </a:rPr>
              <a:t>www.hotelhetweeshuis.nl</a:t>
            </a:r>
            <a:r>
              <a:rPr lang="nl-NL" sz="2400" b="1" dirty="0" smtClean="0"/>
              <a:t>  Bolsward</a:t>
            </a:r>
          </a:p>
          <a:p>
            <a:pPr marL="342900" indent="-342900">
              <a:buAutoNum type="arabicPeriod"/>
            </a:pPr>
            <a:r>
              <a:rPr lang="nl-NL" sz="2400" b="1" dirty="0" err="1" smtClean="0">
                <a:hlinkClick r:id="rId5"/>
              </a:rPr>
              <a:t>www.stadsherbergfraneker.nl</a:t>
            </a:r>
            <a:r>
              <a:rPr lang="nl-NL" sz="2400" b="1" dirty="0" smtClean="0"/>
              <a:t>  </a:t>
            </a:r>
            <a:r>
              <a:rPr lang="nl-NL" sz="2400" b="1" dirty="0" err="1" smtClean="0"/>
              <a:t>Franeker</a:t>
            </a:r>
            <a:endParaRPr lang="nl-NL" sz="2400" b="1" dirty="0" smtClean="0"/>
          </a:p>
          <a:p>
            <a:pPr marL="342900" indent="-342900">
              <a:buAutoNum type="arabicPeriod"/>
            </a:pPr>
            <a:r>
              <a:rPr lang="nl-NL" sz="2400" b="1" dirty="0" err="1" smtClean="0">
                <a:hlinkClick r:id="rId6"/>
              </a:rPr>
              <a:t>www.posthusburdaard.nl</a:t>
            </a:r>
            <a:r>
              <a:rPr lang="nl-NL" sz="2400" b="1" dirty="0" smtClean="0"/>
              <a:t>   </a:t>
            </a:r>
            <a:r>
              <a:rPr lang="nl-NL" sz="2400" b="1" dirty="0" err="1" smtClean="0"/>
              <a:t>Burdaard</a:t>
            </a:r>
            <a:endParaRPr lang="nl-NL" sz="2400" b="1" dirty="0" smtClean="0"/>
          </a:p>
          <a:p>
            <a:pPr marL="342900" indent="-342900">
              <a:buAutoNum type="arabicPeriod"/>
            </a:pPr>
            <a:r>
              <a:rPr lang="nl-NL" sz="2400" b="1" dirty="0" err="1" smtClean="0">
                <a:hlinkClick r:id="rId7"/>
              </a:rPr>
              <a:t>www.hotelstadhouderlijkhof.nl</a:t>
            </a:r>
            <a:r>
              <a:rPr lang="nl-NL" sz="2400" b="1" dirty="0" smtClean="0"/>
              <a:t>  Leeuwarden*</a:t>
            </a:r>
          </a:p>
          <a:p>
            <a:pPr marL="342900" indent="-342900">
              <a:buAutoNum type="arabicPeriod"/>
            </a:pPr>
            <a:r>
              <a:rPr lang="nl-NL" sz="2400" b="1" dirty="0" err="1" smtClean="0">
                <a:hlinkClick r:id="rId8"/>
              </a:rPr>
              <a:t>www.stadsherbergsneek.nl</a:t>
            </a:r>
            <a:r>
              <a:rPr lang="nl-NL" sz="2400" b="1" dirty="0" smtClean="0"/>
              <a:t>  Sneek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sz="4800" b="1" dirty="0">
              <a:solidFill>
                <a:srgbClr val="FF0000"/>
              </a:solidFill>
            </a:endParaRPr>
          </a:p>
        </p:txBody>
      </p:sp>
      <p:pic>
        <p:nvPicPr>
          <p:cNvPr id="7" name="Tijdelijke aanduiding voor inhoud 6" descr="fries landschap 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2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64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tx1"/>
                </a:solidFill>
              </a:rPr>
              <a:t>elfstedentocht</a:t>
            </a:r>
            <a:r>
              <a:rPr lang="nl-NL" b="1" dirty="0" smtClean="0">
                <a:solidFill>
                  <a:schemeClr val="tx1"/>
                </a:solidFill>
              </a:rPr>
              <a:t>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15616" y="105273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4932040" y="26064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atin typeface="Mistral" pitchFamily="66" charset="0"/>
              </a:rPr>
              <a:t>       </a:t>
            </a:r>
            <a:r>
              <a:rPr lang="nl-NL" sz="3200" b="1" dirty="0" smtClean="0">
                <a:latin typeface="Stencil" pitchFamily="82" charset="0"/>
              </a:rPr>
              <a:t>Dag 6: 22 mei</a:t>
            </a:r>
            <a:endParaRPr lang="nl-NL" sz="3200" b="1" dirty="0">
              <a:latin typeface="Stencil" pitchFamily="82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860032" y="24928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70C0"/>
                </a:solidFill>
              </a:rPr>
              <a:t>En nu naar Sneek !</a:t>
            </a:r>
            <a:endParaRPr lang="nl-NL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72208"/>
          </a:xfrm>
        </p:spPr>
        <p:txBody>
          <a:bodyPr>
            <a:norm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Sneek</a:t>
            </a:r>
            <a:endParaRPr lang="nl-NL" sz="5400" b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65</a:t>
            </a:fld>
            <a:endParaRPr lang="nl-NL"/>
          </a:p>
        </p:txBody>
      </p:sp>
      <p:pic>
        <p:nvPicPr>
          <p:cNvPr id="8" name="Afbeelding 7" descr="snee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531" y="3519010"/>
            <a:ext cx="3600401" cy="2700301"/>
          </a:xfrm>
          <a:prstGeom prst="rect">
            <a:avLst/>
          </a:prstGeom>
        </p:spPr>
      </p:pic>
      <p:pic>
        <p:nvPicPr>
          <p:cNvPr id="9" name="Afbeelding 8" descr="sneek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24369" y="3520447"/>
            <a:ext cx="3611893" cy="2708919"/>
          </a:xfrm>
          <a:prstGeom prst="rect">
            <a:avLst/>
          </a:prstGeom>
        </p:spPr>
      </p:pic>
      <p:pic>
        <p:nvPicPr>
          <p:cNvPr id="11" name="Afbeelding 10" descr="sneek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18447" y="3478698"/>
            <a:ext cx="3600402" cy="2780928"/>
          </a:xfrm>
          <a:prstGeom prst="rect">
            <a:avLst/>
          </a:prstGeom>
        </p:spPr>
      </p:pic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457200" y="1700807"/>
            <a:ext cx="8229600" cy="108012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nl-NL" sz="4000" b="1" dirty="0" smtClean="0">
                <a:solidFill>
                  <a:srgbClr val="FF0000"/>
                </a:solidFill>
                <a:latin typeface="Stencil" pitchFamily="82" charset="0"/>
              </a:rPr>
              <a:t>Sneek buiten de Sneekweek: </a:t>
            </a:r>
          </a:p>
          <a:p>
            <a:pPr algn="ctr">
              <a:buNone/>
            </a:pPr>
            <a:r>
              <a:rPr lang="nl-NL" sz="4000" b="1" dirty="0" smtClean="0">
                <a:solidFill>
                  <a:srgbClr val="FF0000"/>
                </a:solidFill>
                <a:latin typeface="Stencil" pitchFamily="82" charset="0"/>
              </a:rPr>
              <a:t>een verademing!</a:t>
            </a:r>
            <a:endParaRPr lang="nl-NL" sz="4000" b="1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sloep waterpoor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1979712" y="45149"/>
            <a:ext cx="5113929" cy="6812851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66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051720" y="40466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atin typeface="Stencil" pitchFamily="82" charset="0"/>
              </a:rPr>
              <a:t>1</a:t>
            </a:r>
            <a:r>
              <a:rPr lang="nl-NL" sz="3200" b="1" baseline="30000" dirty="0" smtClean="0">
                <a:latin typeface="Stencil" pitchFamily="82" charset="0"/>
              </a:rPr>
              <a:t>e</a:t>
            </a:r>
            <a:r>
              <a:rPr lang="nl-NL" sz="3200" b="1" dirty="0" smtClean="0">
                <a:latin typeface="Stencil" pitchFamily="82" charset="0"/>
              </a:rPr>
              <a:t> rang !</a:t>
            </a:r>
            <a:endParaRPr lang="nl-NL" sz="3200" b="1" dirty="0"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Moeke: nu Stadsherberg Sneek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moeke boot voor de deu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5000" contrast="3000"/>
          </a:blip>
          <a:stretch>
            <a:fillRect/>
          </a:stretch>
        </p:blipFill>
        <p:spPr>
          <a:xfrm>
            <a:off x="539552" y="1196752"/>
            <a:ext cx="8136904" cy="545288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67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372200" y="508518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</a:rPr>
              <a:t>  </a:t>
            </a:r>
            <a:r>
              <a:rPr lang="nl-NL" sz="2000" smtClean="0">
                <a:solidFill>
                  <a:schemeClr val="bg1"/>
                </a:solidFill>
                <a:latin typeface="Mistral" pitchFamily="66" charset="0"/>
              </a:rPr>
              <a:t>Wééer</a:t>
            </a:r>
            <a:r>
              <a:rPr lang="nl-NL" sz="2000" dirty="0" smtClean="0">
                <a:solidFill>
                  <a:schemeClr val="bg1"/>
                </a:solidFill>
                <a:latin typeface="Mistral" pitchFamily="66" charset="0"/>
              </a:rPr>
              <a:t> voor de deur</a:t>
            </a:r>
            <a:endParaRPr lang="nl-NL" sz="2000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>Moeke en </a:t>
            </a:r>
            <a:r>
              <a:rPr lang="nl-NL" b="1" dirty="0" err="1" smtClean="0">
                <a:solidFill>
                  <a:schemeClr val="accent6">
                    <a:lumMod val="50000"/>
                  </a:schemeClr>
                </a:solidFill>
              </a:rPr>
              <a:t>Moekes</a:t>
            </a:r>
            <a:r>
              <a:rPr lang="nl-NL" b="1" dirty="0" smtClean="0">
                <a:solidFill>
                  <a:schemeClr val="accent6">
                    <a:lumMod val="50000"/>
                  </a:schemeClr>
                </a:solidFill>
              </a:rPr>
              <a:t> Interieur</a:t>
            </a:r>
            <a:endParaRPr lang="nl-N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moek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3397322" cy="452596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2">
                    <a:lumMod val="25000"/>
                  </a:schemeClr>
                </a:solidFill>
              </a:rPr>
              <a:t>12 mei 2017</a:t>
            </a:r>
            <a:endParaRPr lang="nl-NL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2">
                    <a:lumMod val="25000"/>
                  </a:schemeClr>
                </a:solidFill>
              </a:rPr>
              <a:t>11 stedentocht per sloep</a:t>
            </a:r>
            <a:endParaRPr lang="nl-NL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2">
                    <a:lumMod val="25000"/>
                  </a:schemeClr>
                </a:solidFill>
              </a:rPr>
              <a:pPr/>
              <a:t>68</a:t>
            </a:fld>
            <a:endParaRPr lang="nl-NL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Afbeelding 7" descr="moeke interie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553514" cy="273630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788024" y="472514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Stencil" pitchFamily="82" charset="0"/>
              </a:rPr>
              <a:t>Vraag de Dames naar Moeke en ze vertellen 100-uit</a:t>
            </a:r>
            <a:endParaRPr lang="nl-NL" sz="2400" b="1" dirty="0">
              <a:latin typeface="Stencil" pitchFamily="82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115616" y="55892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Mistral" pitchFamily="66" charset="0"/>
              </a:rPr>
              <a:t>Helaas zie je haar gympen niet!</a:t>
            </a:r>
            <a:endParaRPr lang="nl-NL" b="1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/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Kwak: al doende leert men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Tijdelijke aanduiding voor inhoud 6" descr="kwa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0" y="1196752"/>
            <a:ext cx="9151278" cy="5184577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12 mei 2017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501650"/>
          </a:xfrm>
        </p:spPr>
        <p:txBody>
          <a:bodyPr/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11 stedentocht per sloep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accent6">
                    <a:lumMod val="75000"/>
                  </a:schemeClr>
                </a:solidFill>
              </a:rPr>
              <a:pPr/>
              <a:t>69</a:t>
            </a:fld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17 mei boot op de trai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1"/>
            <a:ext cx="9180512" cy="688656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7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508104" y="537321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C00000"/>
                </a:solidFill>
                <a:latin typeface="Stencil" pitchFamily="82" charset="0"/>
              </a:rPr>
              <a:t>Mannen: </a:t>
            </a:r>
          </a:p>
          <a:p>
            <a:r>
              <a:rPr lang="nl-NL" sz="2000" b="1" dirty="0" smtClean="0">
                <a:solidFill>
                  <a:srgbClr val="C00000"/>
                </a:solidFill>
                <a:latin typeface="Stencil" pitchFamily="82" charset="0"/>
              </a:rPr>
              <a:t>Bedankt voor de hulp!</a:t>
            </a:r>
            <a:endParaRPr lang="nl-NL" sz="2000" b="1" dirty="0">
              <a:solidFill>
                <a:srgbClr val="C0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fries scheepvaart muse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017582" cy="6684497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70</a:t>
            </a:fld>
            <a:endParaRPr lang="nl-N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Elfstedentocht </a:t>
            </a:r>
            <a:endParaRPr lang="nl-NL" dirty="0"/>
          </a:p>
        </p:txBody>
      </p:sp>
      <p:pic>
        <p:nvPicPr>
          <p:cNvPr id="7" name="Tijdelijke aanduiding voor inhoud 6" descr="fini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741" y="1600200"/>
            <a:ext cx="6036517" cy="452596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71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5436096" y="191683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FF0000"/>
                </a:solidFill>
                <a:latin typeface="Mistral" pitchFamily="66" charset="0"/>
              </a:rPr>
              <a:t>    </a:t>
            </a:r>
            <a:r>
              <a:rPr lang="nl-NL" sz="2800" b="1" dirty="0" smtClean="0">
                <a:solidFill>
                  <a:srgbClr val="FF0000"/>
                </a:solidFill>
                <a:latin typeface="Mistral" pitchFamily="66" charset="0"/>
              </a:rPr>
              <a:t>Welk Jaar ???</a:t>
            </a:r>
            <a:endParaRPr lang="nl-NL" sz="2800" b="1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2">
                    <a:lumMod val="50000"/>
                  </a:schemeClr>
                </a:solidFill>
              </a:rPr>
              <a:t>Voor </a:t>
            </a:r>
            <a:r>
              <a:rPr lang="nl-NL" b="1" dirty="0" err="1" smtClean="0">
                <a:solidFill>
                  <a:schemeClr val="bg2">
                    <a:lumMod val="50000"/>
                  </a:schemeClr>
                </a:solidFill>
              </a:rPr>
              <a:t>Muiden</a:t>
            </a:r>
            <a:endParaRPr lang="nl-NL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groene drae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741" y="1600200"/>
            <a:ext cx="6036517" cy="452596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/>
              <a:t>12 mei 2017</a:t>
            </a:r>
            <a:endParaRPr lang="nl-NL" b="1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72</a:t>
            </a:fld>
            <a:endParaRPr lang="nl-N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Voor de Bogen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7" name="Tijdelijke aanduiding voor inhoud 6" descr="regenbo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3376" y="1321142"/>
            <a:ext cx="6652999" cy="4988178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12 mei 2017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11 stedentocht per sloep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FF0000"/>
                </a:solidFill>
              </a:rPr>
              <a:pPr/>
              <a:t>73</a:t>
            </a:fld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516216" y="386104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chemeClr val="bg1"/>
                </a:solidFill>
                <a:latin typeface="Mistral" pitchFamily="66" charset="0"/>
              </a:rPr>
              <a:t>Twee </a:t>
            </a:r>
            <a:r>
              <a:rPr lang="nl-NL" sz="2000" dirty="0" err="1" smtClean="0">
                <a:solidFill>
                  <a:schemeClr val="bg1"/>
                </a:solidFill>
                <a:latin typeface="Mistral" pitchFamily="66" charset="0"/>
              </a:rPr>
              <a:t>Pampussen</a:t>
            </a:r>
            <a:r>
              <a:rPr lang="nl-NL" sz="2000" dirty="0" smtClean="0">
                <a:solidFill>
                  <a:schemeClr val="bg1"/>
                </a:solidFill>
                <a:latin typeface="Mistral" pitchFamily="66" charset="0"/>
              </a:rPr>
              <a:t>!</a:t>
            </a:r>
            <a:endParaRPr lang="nl-NL" sz="2000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Voor de </a:t>
            </a:r>
            <a:r>
              <a:rPr lang="nl-NL" b="1" dirty="0" err="1" smtClean="0">
                <a:solidFill>
                  <a:srgbClr val="0070C0"/>
                </a:solidFill>
              </a:rPr>
              <a:t>Pampussen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pampus 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340768"/>
            <a:ext cx="3999799" cy="5328592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12 mei 2017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rgbClr val="0070C0"/>
                </a:solidFill>
              </a:rPr>
              <a:pPr/>
              <a:t>74</a:t>
            </a:fld>
            <a:endParaRPr lang="nl-N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Voor de Jollen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12 mei 2017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11 stedentocht per sloep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2">
                    <a:lumMod val="75000"/>
                  </a:schemeClr>
                </a:solidFill>
              </a:rPr>
              <a:pPr/>
              <a:t>75</a:t>
            </a:fld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Tijdelijke aanduiding voor inhoud 7" descr="Jollen T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5411" y="1600200"/>
            <a:ext cx="67931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nl-NL" sz="5400" b="1" dirty="0" smtClean="0">
                <a:solidFill>
                  <a:schemeClr val="bg1">
                    <a:lumMod val="50000"/>
                  </a:schemeClr>
                </a:solidFill>
              </a:rPr>
              <a:t>De Prijzen</a:t>
            </a:r>
            <a:endParaRPr lang="nl-NL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fsm wisselprij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2664296" cy="360039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/>
              <a:t>12 mei 2017</a:t>
            </a:r>
            <a:endParaRPr lang="nl-NL" b="1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/>
              <a:t>11 stedentocht per sloep</a:t>
            </a:r>
            <a:endParaRPr lang="nl-NL" b="1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/>
              <a:pPr/>
              <a:t>76</a:t>
            </a:fld>
            <a:endParaRPr lang="nl-NL" b="1" dirty="0"/>
          </a:p>
        </p:txBody>
      </p:sp>
      <p:pic>
        <p:nvPicPr>
          <p:cNvPr id="9" name="Afbeelding 8" descr="fries scheepvaart museum scha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132856"/>
            <a:ext cx="4802044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friesland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0436"/>
            <a:ext cx="9144000" cy="687843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77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15616" y="90872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bg1"/>
                </a:solidFill>
              </a:rPr>
              <a:t>FAQ 8: Is het druk op het water?</a:t>
            </a:r>
            <a:endParaRPr lang="nl-NL" sz="3600" b="1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076056" y="2492896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/>
              <a:t>NEEN!</a:t>
            </a:r>
            <a:endParaRPr lang="nl-NL" sz="6000" dirty="0"/>
          </a:p>
        </p:txBody>
      </p:sp>
      <p:sp>
        <p:nvSpPr>
          <p:cNvPr id="10" name="Tekstvak 9"/>
          <p:cNvSpPr txBox="1"/>
          <p:nvPr/>
        </p:nvSpPr>
        <p:spPr>
          <a:xfrm>
            <a:off x="971600" y="530120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Op het Noordelijke traject </a:t>
            </a:r>
            <a:r>
              <a:rPr lang="nl-NL" b="1" dirty="0" err="1" smtClean="0">
                <a:solidFill>
                  <a:schemeClr val="bg1"/>
                </a:solidFill>
              </a:rPr>
              <a:t>Franeker</a:t>
            </a:r>
            <a:r>
              <a:rPr lang="nl-NL" b="1" dirty="0" smtClean="0">
                <a:solidFill>
                  <a:schemeClr val="bg1"/>
                </a:solidFill>
              </a:rPr>
              <a:t> – </a:t>
            </a:r>
            <a:r>
              <a:rPr lang="nl-NL" b="1" dirty="0" err="1" smtClean="0">
                <a:solidFill>
                  <a:schemeClr val="bg1"/>
                </a:solidFill>
              </a:rPr>
              <a:t>Burdaard</a:t>
            </a:r>
            <a:r>
              <a:rPr lang="nl-NL" b="1" dirty="0" smtClean="0">
                <a:solidFill>
                  <a:schemeClr val="bg1"/>
                </a:solidFill>
              </a:rPr>
              <a:t> kom je echt niemand tegen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sneekwe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78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355976" y="126876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Mistral" pitchFamily="66" charset="0"/>
              </a:rPr>
              <a:t>   </a:t>
            </a:r>
            <a:r>
              <a:rPr lang="nl-NL" sz="3200" b="1" dirty="0" smtClean="0">
                <a:solidFill>
                  <a:schemeClr val="bg1"/>
                </a:solidFill>
                <a:latin typeface="Stencil" pitchFamily="82" charset="0"/>
              </a:rPr>
              <a:t>Zoek de bekenden!</a:t>
            </a:r>
            <a:endParaRPr lang="nl-NL" sz="3200" b="1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12 mei 2017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11 stedentocht per sloep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>
                <a:solidFill>
                  <a:schemeClr val="bg1"/>
                </a:solidFill>
              </a:rPr>
              <a:pPr/>
              <a:t>79</a:t>
            </a:fld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 descr="skutsjes.jpg"/>
          <p:cNvPicPr>
            <a:picLocks noChangeAspect="1"/>
          </p:cNvPicPr>
          <p:nvPr/>
        </p:nvPicPr>
        <p:blipFill>
          <a:blip r:embed="rId2" cstate="print">
            <a:lum bright="2000" contrast="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sloep op trai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92236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8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331640" y="450912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Stencil" pitchFamily="82" charset="0"/>
              </a:rPr>
              <a:t>Bah, vies!</a:t>
            </a:r>
            <a:endParaRPr lang="nl-NL" sz="2800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fries landschap 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elfstedentocht</a:t>
            </a:r>
            <a:r>
              <a:rPr lang="nl-NL" b="1" dirty="0" smtClean="0">
                <a:solidFill>
                  <a:schemeClr val="bg1"/>
                </a:solidFill>
              </a:rPr>
              <a:t>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80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3568" y="62068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0070C0"/>
                </a:solidFill>
              </a:rPr>
              <a:t>FAQ 9: De invloed van het weer?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83568" y="1844824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Op het water valt het altijd mee!</a:t>
            </a:r>
          </a:p>
          <a:p>
            <a:pPr algn="ctr"/>
            <a:r>
              <a:rPr lang="nl-NL" sz="3200" b="1" dirty="0" smtClean="0"/>
              <a:t>Wij hebben alle dagen mooi weer gehad.</a:t>
            </a:r>
          </a:p>
          <a:p>
            <a:pPr algn="ctr"/>
            <a:r>
              <a:rPr lang="nl-NL" sz="3200" b="1" dirty="0" smtClean="0"/>
              <a:t>Trui aan en soms een jack.</a:t>
            </a:r>
          </a:p>
          <a:p>
            <a:pPr algn="ctr"/>
            <a:endParaRPr lang="nl-NL" sz="3200" b="1" dirty="0" smtClean="0"/>
          </a:p>
          <a:p>
            <a:pPr algn="ctr"/>
            <a:r>
              <a:rPr lang="nl-NL" sz="3200" b="1" dirty="0" smtClean="0"/>
              <a:t>Behalve de laatste dag. DRAMA!</a:t>
            </a:r>
          </a:p>
          <a:p>
            <a:pPr algn="ctr"/>
            <a:r>
              <a:rPr lang="nl-NL" sz="3200" b="1" dirty="0" err="1" smtClean="0"/>
              <a:t>Véél</a:t>
            </a:r>
            <a:r>
              <a:rPr lang="nl-NL" sz="3200" b="1" dirty="0" smtClean="0"/>
              <a:t> wind en </a:t>
            </a:r>
            <a:r>
              <a:rPr lang="nl-NL" sz="3200" b="1" dirty="0" err="1" smtClean="0"/>
              <a:t>alléén</a:t>
            </a:r>
            <a:r>
              <a:rPr lang="nl-NL" sz="3200" b="1" dirty="0" smtClean="0"/>
              <a:t> maar regen</a:t>
            </a:r>
            <a:r>
              <a:rPr lang="nl-NL" dirty="0" smtClean="0"/>
              <a:t>…………………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Op weg naar huis: de </a:t>
            </a:r>
            <a:r>
              <a:rPr lang="nl-NL" b="1" dirty="0" err="1" smtClean="0">
                <a:solidFill>
                  <a:schemeClr val="bg1">
                    <a:lumMod val="50000"/>
                  </a:schemeClr>
                </a:solidFill>
              </a:rPr>
              <a:t>Fleussen</a:t>
            </a: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2700" b="1" dirty="0" smtClean="0">
                <a:solidFill>
                  <a:schemeClr val="bg1">
                    <a:lumMod val="50000"/>
                  </a:schemeClr>
                </a:solidFill>
              </a:rPr>
              <a:t>(IJlst en Sloten overgeslagen)</a:t>
            </a:r>
            <a:endParaRPr lang="nl-NL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Tijdelijke aanduiding voor inhoud 6" descr="slecht we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3000"/>
          </a:blip>
          <a:stretch>
            <a:fillRect/>
          </a:stretch>
        </p:blipFill>
        <p:spPr>
          <a:xfrm>
            <a:off x="2771800" y="1628800"/>
            <a:ext cx="3528392" cy="5112568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81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04248" y="1886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         </a:t>
            </a:r>
            <a:r>
              <a:rPr lang="nl-NL" b="1" dirty="0" smtClean="0"/>
              <a:t>Dag 7: 23 mei</a:t>
            </a:r>
            <a:endParaRPr lang="nl-NL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6876256" y="2852936"/>
            <a:ext cx="187220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FF0000"/>
                </a:solidFill>
                <a:latin typeface="Mistral" pitchFamily="66" charset="0"/>
              </a:rPr>
              <a:t>Gelukkig</a:t>
            </a:r>
          </a:p>
          <a:p>
            <a:endParaRPr lang="nl-NL" sz="2800" b="1" dirty="0" smtClean="0">
              <a:solidFill>
                <a:srgbClr val="FF0000"/>
              </a:solidFill>
              <a:latin typeface="Mistral" pitchFamily="66" charset="0"/>
            </a:endParaRPr>
          </a:p>
          <a:p>
            <a:r>
              <a:rPr lang="nl-NL" sz="2800" b="1" dirty="0" smtClean="0">
                <a:latin typeface="Mistral" pitchFamily="66" charset="0"/>
              </a:rPr>
              <a:t>Paraplu ( - 1)</a:t>
            </a:r>
          </a:p>
          <a:p>
            <a:r>
              <a:rPr lang="nl-NL" sz="2800" b="1" dirty="0" err="1" smtClean="0">
                <a:latin typeface="Mistral" pitchFamily="66" charset="0"/>
              </a:rPr>
              <a:t>Nespresso</a:t>
            </a:r>
            <a:endParaRPr lang="nl-NL" sz="2800" b="1" dirty="0" smtClean="0">
              <a:latin typeface="Mistral" pitchFamily="66" charset="0"/>
            </a:endParaRPr>
          </a:p>
          <a:p>
            <a:r>
              <a:rPr lang="nl-NL" sz="2800" b="1" dirty="0" smtClean="0">
                <a:latin typeface="Mistral" pitchFamily="66" charset="0"/>
              </a:rPr>
              <a:t>Verwarming</a:t>
            </a:r>
          </a:p>
          <a:p>
            <a:r>
              <a:rPr lang="nl-NL" sz="2800" b="1" dirty="0" smtClean="0">
                <a:latin typeface="Mistral" pitchFamily="66" charset="0"/>
              </a:rPr>
              <a:t>Lida = Vrolijk</a:t>
            </a:r>
          </a:p>
          <a:p>
            <a:endParaRPr lang="nl-NL" sz="2800" b="1" dirty="0" smtClean="0">
              <a:latin typeface="Mistral" pitchFamily="66" charset="0"/>
            </a:endParaRPr>
          </a:p>
          <a:p>
            <a:endParaRPr lang="nl-NL" b="1" dirty="0" smtClean="0"/>
          </a:p>
        </p:txBody>
      </p:sp>
      <p:sp>
        <p:nvSpPr>
          <p:cNvPr id="10" name="Tekstvak 9"/>
          <p:cNvSpPr txBox="1"/>
          <p:nvPr/>
        </p:nvSpPr>
        <p:spPr>
          <a:xfrm>
            <a:off x="467544" y="2852936"/>
            <a:ext cx="1512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FF0000"/>
                </a:solidFill>
                <a:latin typeface="Mistral" pitchFamily="66" charset="0"/>
              </a:rPr>
              <a:t>Drama</a:t>
            </a:r>
          </a:p>
          <a:p>
            <a:endParaRPr lang="nl-NL" sz="2800" b="1" dirty="0" smtClean="0">
              <a:solidFill>
                <a:srgbClr val="FF0000"/>
              </a:solidFill>
              <a:latin typeface="Mistral" pitchFamily="66" charset="0"/>
            </a:endParaRPr>
          </a:p>
          <a:p>
            <a:r>
              <a:rPr lang="nl-NL" sz="2800" b="1" dirty="0" smtClean="0">
                <a:latin typeface="Mistral" pitchFamily="66" charset="0"/>
              </a:rPr>
              <a:t>Regen</a:t>
            </a:r>
          </a:p>
          <a:p>
            <a:r>
              <a:rPr lang="nl-NL" sz="2800" b="1" dirty="0" smtClean="0">
                <a:latin typeface="Mistral" pitchFamily="66" charset="0"/>
              </a:rPr>
              <a:t>Wind</a:t>
            </a:r>
          </a:p>
          <a:p>
            <a:r>
              <a:rPr lang="nl-NL" sz="2800" b="1" dirty="0" smtClean="0">
                <a:latin typeface="Mistral" pitchFamily="66" charset="0"/>
              </a:rPr>
              <a:t>Nat</a:t>
            </a:r>
          </a:p>
          <a:p>
            <a:r>
              <a:rPr lang="nl-NL" sz="2800" b="1" dirty="0" smtClean="0">
                <a:latin typeface="Mistral" pitchFamily="66" charset="0"/>
              </a:rPr>
              <a:t>Koud</a:t>
            </a:r>
          </a:p>
          <a:p>
            <a:r>
              <a:rPr lang="nl-NL" sz="2800" b="1" dirty="0" smtClean="0">
                <a:latin typeface="Mistral" pitchFamily="66" charset="0"/>
              </a:rPr>
              <a:t>Lang</a:t>
            </a:r>
            <a:endParaRPr lang="nl-NL" sz="2800" b="1" dirty="0"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rgbClr val="0070C0"/>
                </a:solidFill>
              </a:rPr>
              <a:t>FAQ 10: Vragen uit de zaal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3200" b="1" dirty="0" smtClean="0"/>
              <a:t>(als er tijd is)</a:t>
            </a:r>
            <a:endParaRPr lang="nl-NL" sz="32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  <a:solidFill>
            <a:srgbClr val="00B0F0"/>
          </a:solidFill>
        </p:spPr>
        <p:txBody>
          <a:bodyPr/>
          <a:lstStyle/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sz="4800" dirty="0" smtClean="0"/>
              <a:t>????????????????????????????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12 mei 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11 stedentocht per sloep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smtClean="0"/>
              <a:pPr/>
              <a:t>82</a:t>
            </a:fld>
            <a:endParaRPr lang="nl-NL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laatst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" contrast="3000"/>
          </a:blip>
          <a:stretch>
            <a:fillRect/>
          </a:stretch>
        </p:blipFill>
        <p:spPr>
          <a:xfrm>
            <a:off x="-26833" y="0"/>
            <a:ext cx="9170833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12 mei 2017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11 stedentocht per sloep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bg1"/>
                </a:solidFill>
              </a:rPr>
              <a:pPr/>
              <a:t>83</a:t>
            </a:fld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15616" y="54868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 smtClean="0">
                <a:solidFill>
                  <a:srgbClr val="FF0000"/>
                </a:solidFill>
                <a:latin typeface="Mistral" pitchFamily="66" charset="0"/>
              </a:rPr>
              <a:t>We zouden het zó weer doen !!!</a:t>
            </a:r>
            <a:endParaRPr lang="nl-NL" sz="5400" b="1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12160" y="5373216"/>
            <a:ext cx="313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      </a:t>
            </a:r>
            <a:r>
              <a:rPr lang="nl-NL" sz="4000" b="1" dirty="0" smtClean="0">
                <a:latin typeface="Mistral" pitchFamily="66" charset="0"/>
              </a:rPr>
              <a:t>THE END.</a:t>
            </a:r>
            <a:endParaRPr lang="nl-NL" sz="4000" b="1" dirty="0">
              <a:latin typeface="Mistral" pitchFamily="66" charset="0"/>
            </a:endParaRPr>
          </a:p>
        </p:txBody>
      </p:sp>
      <p:pic>
        <p:nvPicPr>
          <p:cNvPr id="10" name="Afbeelding 9" descr="friese vl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1340768"/>
            <a:ext cx="1505644" cy="1505644"/>
          </a:xfrm>
          <a:prstGeom prst="rect">
            <a:avLst/>
          </a:prstGeom>
        </p:spPr>
      </p:pic>
      <p:pic>
        <p:nvPicPr>
          <p:cNvPr id="11" name="Afbeelding 10" descr="vlaggetje kwv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1512168" cy="125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volvo + trailer voor lamme vrachtaut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" contrast="3000"/>
          </a:blip>
          <a:stretch>
            <a:fillRect/>
          </a:stretch>
        </p:blipFill>
        <p:spPr>
          <a:xfrm>
            <a:off x="0" y="0"/>
            <a:ext cx="9144000" cy="731659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12 mei 2017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11 stedentocht per sloep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F4EF-E22F-4695-9E2A-CCBE079A01AB}" type="slidenum">
              <a:rPr lang="nl-NL" b="1" smtClean="0">
                <a:solidFill>
                  <a:schemeClr val="tx1"/>
                </a:solidFill>
              </a:rPr>
              <a:pPr/>
              <a:t>9</a:t>
            </a:fld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131840" y="5373216"/>
            <a:ext cx="601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C00000"/>
                </a:solidFill>
                <a:latin typeface="Stencil" pitchFamily="82" charset="0"/>
              </a:rPr>
              <a:t>Let op </a:t>
            </a:r>
            <a:r>
              <a:rPr lang="nl-NL" sz="2400" b="1" dirty="0" err="1" smtClean="0">
                <a:solidFill>
                  <a:srgbClr val="C00000"/>
                </a:solidFill>
                <a:latin typeface="Stencil" pitchFamily="82" charset="0"/>
              </a:rPr>
              <a:t>max</a:t>
            </a:r>
            <a:r>
              <a:rPr lang="nl-NL" sz="2400" b="1" dirty="0" smtClean="0">
                <a:solidFill>
                  <a:srgbClr val="C00000"/>
                </a:solidFill>
                <a:latin typeface="Stencil" pitchFamily="82" charset="0"/>
              </a:rPr>
              <a:t> gewicht trailer + sloep</a:t>
            </a:r>
            <a:endParaRPr lang="nl-NL" sz="2400" b="1" dirty="0">
              <a:solidFill>
                <a:srgbClr val="C00000"/>
              </a:solidFill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1752</Words>
  <Application>Microsoft Office PowerPoint</Application>
  <PresentationFormat>Diavoorstelling (4:3)</PresentationFormat>
  <Paragraphs>486</Paragraphs>
  <Slides>83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83</vt:i4>
      </vt:variant>
    </vt:vector>
  </HeadingPairs>
  <TitlesOfParts>
    <vt:vector size="84" baseType="lpstr">
      <vt:lpstr>Office-thema</vt:lpstr>
      <vt:lpstr>11 Stedentocht per Sloep 17 – 22 mei 2016</vt:lpstr>
      <vt:lpstr>De 11 Stedentocht in 7 dagen</vt:lpstr>
      <vt:lpstr>Tips Vooraf:</vt:lpstr>
      <vt:lpstr>Met dank aan:</vt:lpstr>
      <vt:lpstr>Dia 5</vt:lpstr>
      <vt:lpstr>Dia 6</vt:lpstr>
      <vt:lpstr>Dia 7</vt:lpstr>
      <vt:lpstr>Dia 8</vt:lpstr>
      <vt:lpstr>Dia 9</vt:lpstr>
      <vt:lpstr>De Aankomst: Galamadammen</vt:lpstr>
      <vt:lpstr>Dia 11</vt:lpstr>
      <vt:lpstr>Jachtwerf Busman 3 minuten met de auto, 5 minuten met de sloep van Hotel Galamadammen</vt:lpstr>
      <vt:lpstr>Terras Galamadammen</vt:lpstr>
      <vt:lpstr>Dia 14</vt:lpstr>
      <vt:lpstr>Dia 15</vt:lpstr>
      <vt:lpstr>Dia 16</vt:lpstr>
      <vt:lpstr>Dia 17</vt:lpstr>
      <vt:lpstr>Hindelopen</vt:lpstr>
      <vt:lpstr>Tegeltjeswijsheid uit Workum</vt:lpstr>
      <vt:lpstr>Dia 20</vt:lpstr>
      <vt:lpstr>Jopie Huisman Museum Workum</vt:lpstr>
      <vt:lpstr>Bolsward</vt:lpstr>
      <vt:lpstr>Bolsward</vt:lpstr>
      <vt:lpstr>Bolsward: het Weeshuis</vt:lpstr>
      <vt:lpstr>Dia 25</vt:lpstr>
      <vt:lpstr>Dia 26</vt:lpstr>
      <vt:lpstr>Dia 27</vt:lpstr>
      <vt:lpstr>Dia 28</vt:lpstr>
      <vt:lpstr>Dia 29</vt:lpstr>
      <vt:lpstr>Dia 30</vt:lpstr>
      <vt:lpstr>Franeker</vt:lpstr>
      <vt:lpstr>Eise Eisinga Planetarium Franeker</vt:lpstr>
      <vt:lpstr>Franeker Voor Leiden, Utrecht en Groningen</vt:lpstr>
      <vt:lpstr>Franeker</vt:lpstr>
      <vt:lpstr>Stadsherberg Franeker</vt:lpstr>
      <vt:lpstr>Dia 36</vt:lpstr>
      <vt:lpstr>Dia 37</vt:lpstr>
      <vt:lpstr>Dia 38</vt:lpstr>
      <vt:lpstr>Dia 39</vt:lpstr>
      <vt:lpstr>13</vt:lpstr>
      <vt:lpstr>Dia 41</vt:lpstr>
      <vt:lpstr>Burdaard</vt:lpstr>
      <vt:lpstr>Dia 43</vt:lpstr>
      <vt:lpstr>Dia 44</vt:lpstr>
      <vt:lpstr>Dia 45</vt:lpstr>
      <vt:lpstr>Dia 46</vt:lpstr>
      <vt:lpstr>Bartlehiem de Brug</vt:lpstr>
      <vt:lpstr>Bartlehiem de Brug</vt:lpstr>
      <vt:lpstr>Koffie en Theeschenkerij Bartlehiem</vt:lpstr>
      <vt:lpstr>Interieur</vt:lpstr>
      <vt:lpstr>FAQ 2</vt:lpstr>
      <vt:lpstr>             Dokkum (1418)</vt:lpstr>
      <vt:lpstr>Dia 53</vt:lpstr>
      <vt:lpstr>Bartlehiem - Leeuwarden</vt:lpstr>
      <vt:lpstr>Dia 55</vt:lpstr>
      <vt:lpstr>Dia 56</vt:lpstr>
      <vt:lpstr>Dia 57</vt:lpstr>
      <vt:lpstr>Dia 58</vt:lpstr>
      <vt:lpstr>Leeuwarden</vt:lpstr>
      <vt:lpstr>Dia 60</vt:lpstr>
      <vt:lpstr>Dia 61</vt:lpstr>
      <vt:lpstr>Leeuwarden 2</vt:lpstr>
      <vt:lpstr>Dia 63</vt:lpstr>
      <vt:lpstr>Dia 64</vt:lpstr>
      <vt:lpstr>Sneek</vt:lpstr>
      <vt:lpstr>Dia 66</vt:lpstr>
      <vt:lpstr>Moeke: nu Stadsherberg Sneek</vt:lpstr>
      <vt:lpstr>Moeke en Moekes Interieur</vt:lpstr>
      <vt:lpstr>Kwak: al doende leert men</vt:lpstr>
      <vt:lpstr>Dia 70</vt:lpstr>
      <vt:lpstr>Elfstedentocht </vt:lpstr>
      <vt:lpstr>Voor Muiden</vt:lpstr>
      <vt:lpstr>Voor de Bogen</vt:lpstr>
      <vt:lpstr>Voor de Pampussen</vt:lpstr>
      <vt:lpstr>Voor de Jollen</vt:lpstr>
      <vt:lpstr>De Prijzen</vt:lpstr>
      <vt:lpstr>Dia 77</vt:lpstr>
      <vt:lpstr>Dia 78</vt:lpstr>
      <vt:lpstr>Dia 79</vt:lpstr>
      <vt:lpstr>Dia 80</vt:lpstr>
      <vt:lpstr>Op weg naar huis: de Fleussen (IJlst en Sloten overgeslagen)</vt:lpstr>
      <vt:lpstr>FAQ 10: Vragen uit de zaal (als er tijd is)</vt:lpstr>
      <vt:lpstr>Dia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Walter</dc:creator>
  <cp:lastModifiedBy>Walter</cp:lastModifiedBy>
  <cp:revision>297</cp:revision>
  <dcterms:created xsi:type="dcterms:W3CDTF">2017-02-18T13:31:04Z</dcterms:created>
  <dcterms:modified xsi:type="dcterms:W3CDTF">2017-05-06T14:58:29Z</dcterms:modified>
</cp:coreProperties>
</file>